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3"/>
  </p:notesMasterIdLst>
  <p:sldIdLst>
    <p:sldId id="284" r:id="rId2"/>
    <p:sldId id="703" r:id="rId3"/>
    <p:sldId id="704" r:id="rId4"/>
    <p:sldId id="707" r:id="rId5"/>
    <p:sldId id="815" r:id="rId6"/>
    <p:sldId id="816" r:id="rId7"/>
    <p:sldId id="817" r:id="rId8"/>
    <p:sldId id="820" r:id="rId9"/>
    <p:sldId id="818" r:id="rId10"/>
    <p:sldId id="821" r:id="rId11"/>
    <p:sldId id="709" r:id="rId12"/>
    <p:sldId id="710" r:id="rId13"/>
    <p:sldId id="822" r:id="rId14"/>
    <p:sldId id="823" r:id="rId15"/>
    <p:sldId id="824" r:id="rId16"/>
    <p:sldId id="825" r:id="rId17"/>
    <p:sldId id="826" r:id="rId18"/>
    <p:sldId id="827" r:id="rId19"/>
    <p:sldId id="828" r:id="rId20"/>
    <p:sldId id="829" r:id="rId21"/>
    <p:sldId id="830" r:id="rId22"/>
    <p:sldId id="831" r:id="rId23"/>
    <p:sldId id="832" r:id="rId24"/>
    <p:sldId id="833" r:id="rId25"/>
    <p:sldId id="834" r:id="rId26"/>
    <p:sldId id="836" r:id="rId27"/>
    <p:sldId id="835" r:id="rId28"/>
    <p:sldId id="838" r:id="rId29"/>
    <p:sldId id="840" r:id="rId30"/>
    <p:sldId id="839" r:id="rId31"/>
    <p:sldId id="841" r:id="rId32"/>
    <p:sldId id="842" r:id="rId33"/>
    <p:sldId id="843" r:id="rId34"/>
    <p:sldId id="844" r:id="rId35"/>
    <p:sldId id="845" r:id="rId36"/>
    <p:sldId id="846" r:id="rId37"/>
    <p:sldId id="847" r:id="rId38"/>
    <p:sldId id="848" r:id="rId39"/>
    <p:sldId id="849" r:id="rId40"/>
    <p:sldId id="850" r:id="rId41"/>
    <p:sldId id="851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BE5116C-ECC2-484F-9754-26F9F3E47305}">
          <p14:sldIdLst>
            <p14:sldId id="284"/>
            <p14:sldId id="703"/>
            <p14:sldId id="704"/>
            <p14:sldId id="707"/>
            <p14:sldId id="815"/>
            <p14:sldId id="816"/>
            <p14:sldId id="817"/>
            <p14:sldId id="820"/>
            <p14:sldId id="818"/>
            <p14:sldId id="821"/>
            <p14:sldId id="709"/>
            <p14:sldId id="710"/>
            <p14:sldId id="822"/>
            <p14:sldId id="823"/>
            <p14:sldId id="824"/>
            <p14:sldId id="825"/>
            <p14:sldId id="826"/>
            <p14:sldId id="827"/>
            <p14:sldId id="828"/>
            <p14:sldId id="829"/>
            <p14:sldId id="830"/>
            <p14:sldId id="831"/>
            <p14:sldId id="832"/>
            <p14:sldId id="833"/>
            <p14:sldId id="834"/>
            <p14:sldId id="836"/>
            <p14:sldId id="835"/>
            <p14:sldId id="838"/>
            <p14:sldId id="840"/>
            <p14:sldId id="839"/>
            <p14:sldId id="841"/>
            <p14:sldId id="842"/>
            <p14:sldId id="843"/>
            <p14:sldId id="844"/>
            <p14:sldId id="845"/>
            <p14:sldId id="846"/>
            <p14:sldId id="847"/>
            <p14:sldId id="848"/>
            <p14:sldId id="849"/>
            <p14:sldId id="850"/>
            <p14:sldId id="851"/>
          </p14:sldIdLst>
        </p14:section>
        <p14:section name="Untitled Section" id="{70328101-AA8A-49AC-A616-958D27A28BF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0033CC"/>
    <a:srgbClr val="4F81BD"/>
    <a:srgbClr val="7099CA"/>
    <a:srgbClr val="535353"/>
    <a:srgbClr val="F4F7FB"/>
    <a:srgbClr val="355E8F"/>
    <a:srgbClr val="2A4A70"/>
    <a:srgbClr val="4072AE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4599F94E-CEE6-441E-89CC-EB005ECD8F06}">
      <a14:m xmlns:a14="http://schemas.microsoft.com/office/drawing/2010/main">
        <m:mathPr xmlns:m="http://schemas.openxmlformats.org/officeDocument/2006/math"/>
      </a14:m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44" autoAdjust="0"/>
    <p:restoredTop sz="93475" autoAdjust="0"/>
  </p:normalViewPr>
  <p:slideViewPr>
    <p:cSldViewPr>
      <p:cViewPr varScale="1">
        <p:scale>
          <a:sx n="122" d="100"/>
          <a:sy n="122" d="100"/>
        </p:scale>
        <p:origin x="1496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717A9-843A-4B41-867A-689D67A82FCD}" type="datetimeFigureOut">
              <a:rPr lang="en-US" smtClean="0"/>
              <a:t>3/11/20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5503-BF73-4D73-8001-C2E5499C65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13713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7657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1743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848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4051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6685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0078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9982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2266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4795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9636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922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605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650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7360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9312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9489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8342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92615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5292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28456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44826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170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1317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36614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7004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27513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57807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42621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3750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02635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84366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32320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408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9572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92872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10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115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9256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1189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4346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153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0187-1CCF-4FCD-9CBC-11A557DEAE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58E8-D4FA-423E-881E-BA32EB7A85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67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BEE0-3AD9-4192-A681-FC77C47CF2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5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141B-795E-4D57-9CD4-8C770378E8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0CD2DBBC-8E0E-46B9-B7D6-5F800ED14032}"/>
              </a:ext>
            </a:extLst>
          </p:cNvPr>
          <p:cNvSpPr/>
          <p:nvPr userDrawn="1"/>
        </p:nvSpPr>
        <p:spPr>
          <a:xfrm flipH="1">
            <a:off x="8153397" y="6156325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9D0E11C-2ADE-4925-9177-AC33D97599D3}"/>
              </a:ext>
            </a:extLst>
          </p:cNvPr>
          <p:cNvSpPr/>
          <p:nvPr userDrawn="1"/>
        </p:nvSpPr>
        <p:spPr>
          <a:xfrm rot="10800000" flipH="1">
            <a:off x="1" y="0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20552" y="6443971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467866-7D52-4EF4-8FFB-3DF23ED28A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3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AA9C5-E0AD-4E3D-94F1-95DE4C502C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F809-0DA7-4D65-BD95-D2F265F7378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6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8B10-A634-458F-B5BB-E8B114EBC6B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8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20DD9-9FBD-4237-A5B7-49EE45D243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4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DC52-D7DF-495D-B5B6-5D40280A9E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8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8E19-5FC3-4945-B5A0-6C0954FF90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379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9282-71C7-4628-9EB2-6761676C28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23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072BC-402C-4487-8512-894C0D0004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9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571500" algn="l" defTabSz="914400" rtl="0" eaLnBrk="1" latinLnBrk="0" hangingPunct="1">
        <a:spcBef>
          <a:spcPct val="20000"/>
        </a:spcBef>
        <a:buFont typeface="+mj-lt"/>
        <a:buAutoNum type="romanLcPeriod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5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30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8.png"/><Relationship Id="rId9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3.png"/><Relationship Id="rId4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30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3.png"/><Relationship Id="rId4" Type="http://schemas.openxmlformats.org/officeDocument/2006/relationships/image" Target="../media/image2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2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2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19.png"/><Relationship Id="rId3" Type="http://schemas.openxmlformats.org/officeDocument/2006/relationships/image" Target="../media/image130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39.png"/><Relationship Id="rId4" Type="http://schemas.openxmlformats.org/officeDocument/2006/relationships/image" Target="../media/image3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0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30.png"/><Relationship Id="rId7" Type="http://schemas.openxmlformats.org/officeDocument/2006/relationships/image" Target="../media/image4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0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130.png"/><Relationship Id="rId7" Type="http://schemas.openxmlformats.org/officeDocument/2006/relationships/image" Target="../media/image4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0.png"/><Relationship Id="rId9" Type="http://schemas.openxmlformats.org/officeDocument/2006/relationships/image" Target="../media/image19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130.png"/><Relationship Id="rId7" Type="http://schemas.openxmlformats.org/officeDocument/2006/relationships/image" Target="../media/image4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10" Type="http://schemas.openxmlformats.org/officeDocument/2006/relationships/image" Target="../media/image19.png"/><Relationship Id="rId4" Type="http://schemas.openxmlformats.org/officeDocument/2006/relationships/image" Target="../media/image30.png"/><Relationship Id="rId9" Type="http://schemas.openxmlformats.org/officeDocument/2006/relationships/image" Target="../media/image43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130.png"/><Relationship Id="rId7" Type="http://schemas.openxmlformats.org/officeDocument/2006/relationships/image" Target="../media/image4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19.png"/><Relationship Id="rId10" Type="http://schemas.openxmlformats.org/officeDocument/2006/relationships/image" Target="../media/image43.png"/><Relationship Id="rId4" Type="http://schemas.openxmlformats.org/officeDocument/2006/relationships/image" Target="../media/image30.png"/><Relationship Id="rId9" Type="http://schemas.openxmlformats.org/officeDocument/2006/relationships/image" Target="../media/image44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130.png"/><Relationship Id="rId7" Type="http://schemas.openxmlformats.org/officeDocument/2006/relationships/image" Target="../media/image40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19.png"/><Relationship Id="rId10" Type="http://schemas.openxmlformats.org/officeDocument/2006/relationships/image" Target="../media/image45.png"/><Relationship Id="rId4" Type="http://schemas.openxmlformats.org/officeDocument/2006/relationships/image" Target="../media/image30.png"/><Relationship Id="rId9" Type="http://schemas.openxmlformats.org/officeDocument/2006/relationships/image" Target="../media/image43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10" Type="http://schemas.openxmlformats.org/officeDocument/2006/relationships/image" Target="NULL"/><Relationship Id="rId4" Type="http://schemas.openxmlformats.org/officeDocument/2006/relationships/image" Target="../media/image46.png"/><Relationship Id="rId9" Type="http://schemas.openxmlformats.org/officeDocument/2006/relationships/image" Target="NUL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7.png"/><Relationship Id="rId10" Type="http://schemas.openxmlformats.org/officeDocument/2006/relationships/image" Target="NULL"/><Relationship Id="rId4" Type="http://schemas.openxmlformats.org/officeDocument/2006/relationships/image" Target="../media/image46.png"/><Relationship Id="rId9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../media/image4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8.png"/><Relationship Id="rId10" Type="http://schemas.openxmlformats.org/officeDocument/2006/relationships/image" Target="NULL"/><Relationship Id="rId4" Type="http://schemas.openxmlformats.org/officeDocument/2006/relationships/image" Target="../media/image46.png"/><Relationship Id="rId9" Type="http://schemas.openxmlformats.org/officeDocument/2006/relationships/image" Target="NUL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../media/image47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9.png"/><Relationship Id="rId10" Type="http://schemas.openxmlformats.org/officeDocument/2006/relationships/image" Target="NULL"/><Relationship Id="rId4" Type="http://schemas.openxmlformats.org/officeDocument/2006/relationships/image" Target="../media/image46.png"/><Relationship Id="rId9" Type="http://schemas.openxmlformats.org/officeDocument/2006/relationships/image" Target="NUL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../media/image47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0.png"/><Relationship Id="rId10" Type="http://schemas.openxmlformats.org/officeDocument/2006/relationships/image" Target="NULL"/><Relationship Id="rId4" Type="http://schemas.openxmlformats.org/officeDocument/2006/relationships/image" Target="../media/image46.png"/><Relationship Id="rId9" Type="http://schemas.openxmlformats.org/officeDocument/2006/relationships/image" Target="NUL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../media/image4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1.png"/><Relationship Id="rId10" Type="http://schemas.openxmlformats.org/officeDocument/2006/relationships/image" Target="NULL"/><Relationship Id="rId4" Type="http://schemas.openxmlformats.org/officeDocument/2006/relationships/image" Target="../media/image46.png"/><Relationship Id="rId9" Type="http://schemas.openxmlformats.org/officeDocument/2006/relationships/image" Target="NUL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../media/image52.png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../media/image47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1.png"/><Relationship Id="rId10" Type="http://schemas.openxmlformats.org/officeDocument/2006/relationships/image" Target="NULL"/><Relationship Id="rId4" Type="http://schemas.openxmlformats.org/officeDocument/2006/relationships/image" Target="../media/image46.png"/><Relationship Id="rId9" Type="http://schemas.openxmlformats.org/officeDocument/2006/relationships/image" Target="NUL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../media/image47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3.png"/><Relationship Id="rId10" Type="http://schemas.openxmlformats.org/officeDocument/2006/relationships/image" Target="NULL"/><Relationship Id="rId4" Type="http://schemas.openxmlformats.org/officeDocument/2006/relationships/image" Target="../media/image46.png"/><Relationship Id="rId9" Type="http://schemas.openxmlformats.org/officeDocument/2006/relationships/image" Target="NUL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../media/image47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4.png"/><Relationship Id="rId10" Type="http://schemas.openxmlformats.org/officeDocument/2006/relationships/image" Target="NULL"/><Relationship Id="rId4" Type="http://schemas.openxmlformats.org/officeDocument/2006/relationships/image" Target="../media/image46.png"/><Relationship Id="rId9" Type="http://schemas.openxmlformats.org/officeDocument/2006/relationships/image" Target="NUL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../media/image47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5.png"/><Relationship Id="rId10" Type="http://schemas.openxmlformats.org/officeDocument/2006/relationships/image" Target="NULL"/><Relationship Id="rId4" Type="http://schemas.openxmlformats.org/officeDocument/2006/relationships/image" Target="../media/image46.png"/><Relationship Id="rId9" Type="http://schemas.openxmlformats.org/officeDocument/2006/relationships/image" Target="NUL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../media/image56.png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../media/image47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5.png"/><Relationship Id="rId10" Type="http://schemas.openxmlformats.org/officeDocument/2006/relationships/image" Target="NULL"/><Relationship Id="rId4" Type="http://schemas.openxmlformats.org/officeDocument/2006/relationships/image" Target="../media/image46.png"/><Relationship Id="rId9" Type="http://schemas.openxmlformats.org/officeDocument/2006/relationships/image" Target="NUL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../media/image56.png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../media/image47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5.png"/><Relationship Id="rId10" Type="http://schemas.openxmlformats.org/officeDocument/2006/relationships/image" Target="NULL"/><Relationship Id="rId4" Type="http://schemas.openxmlformats.org/officeDocument/2006/relationships/image" Target="../media/image46.png"/><Relationship Id="rId9" Type="http://schemas.openxmlformats.org/officeDocument/2006/relationships/image" Target="NULL"/><Relationship Id="rId14" Type="http://schemas.openxmlformats.org/officeDocument/2006/relationships/image" Target="../media/image5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../media/image56.png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../media/image47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5.png"/><Relationship Id="rId15" Type="http://schemas.openxmlformats.org/officeDocument/2006/relationships/image" Target="../media/image58.png"/><Relationship Id="rId10" Type="http://schemas.openxmlformats.org/officeDocument/2006/relationships/image" Target="NULL"/><Relationship Id="rId4" Type="http://schemas.openxmlformats.org/officeDocument/2006/relationships/image" Target="../media/image46.png"/><Relationship Id="rId9" Type="http://schemas.openxmlformats.org/officeDocument/2006/relationships/image" Target="NULL"/><Relationship Id="rId14" Type="http://schemas.openxmlformats.org/officeDocument/2006/relationships/image" Target="../media/image57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../media/image56.png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../media/image47.png"/><Relationship Id="rId2" Type="http://schemas.openxmlformats.org/officeDocument/2006/relationships/notesSlide" Target="../notesSlides/notesSlide41.xml"/><Relationship Id="rId16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5.png"/><Relationship Id="rId15" Type="http://schemas.openxmlformats.org/officeDocument/2006/relationships/image" Target="../media/image58.png"/><Relationship Id="rId10" Type="http://schemas.openxmlformats.org/officeDocument/2006/relationships/image" Target="NULL"/><Relationship Id="rId4" Type="http://schemas.openxmlformats.org/officeDocument/2006/relationships/image" Target="../media/image46.png"/><Relationship Id="rId9" Type="http://schemas.openxmlformats.org/officeDocument/2006/relationships/image" Target="NULL"/><Relationship Id="rId14" Type="http://schemas.openxmlformats.org/officeDocument/2006/relationships/image" Target="../media/image5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5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C05F3E-9E57-49A8-863B-BEBB25AAAE31}"/>
              </a:ext>
            </a:extLst>
          </p:cNvPr>
          <p:cNvSpPr/>
          <p:nvPr/>
        </p:nvSpPr>
        <p:spPr>
          <a:xfrm>
            <a:off x="0" y="4344683"/>
            <a:ext cx="9144000" cy="7753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9DD6B75-5E8A-418C-944D-A59F4AB206AE}"/>
              </a:ext>
            </a:extLst>
          </p:cNvPr>
          <p:cNvCxnSpPr/>
          <p:nvPr/>
        </p:nvCxnSpPr>
        <p:spPr>
          <a:xfrm>
            <a:off x="643467" y="215469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AA8FFBD-8F59-45E4-A951-3BDF390EFE28}"/>
              </a:ext>
            </a:extLst>
          </p:cNvPr>
          <p:cNvSpPr/>
          <p:nvPr/>
        </p:nvSpPr>
        <p:spPr>
          <a:xfrm>
            <a:off x="2349344" y="1383414"/>
            <a:ext cx="44453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spc="300" dirty="0">
                <a:latin typeface="Bold sand ms"/>
                <a:cs typeface="Mongolian Baiti" panose="03000500000000000000" pitchFamily="66" charset="0"/>
              </a:rPr>
              <a:t>SOA Exam FM</a:t>
            </a:r>
            <a:endParaRPr lang="mk-MK" sz="4400" b="1" spc="300" dirty="0">
              <a:latin typeface="Bold sand ms"/>
              <a:cs typeface="Mongolian Baiti" panose="03000500000000000000" pitchFamily="66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4C1F0D-0DDC-4F66-A892-952589DE9CD9}"/>
              </a:ext>
            </a:extLst>
          </p:cNvPr>
          <p:cNvSpPr/>
          <p:nvPr/>
        </p:nvSpPr>
        <p:spPr>
          <a:xfrm>
            <a:off x="643469" y="2161529"/>
            <a:ext cx="78570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Bold sand ms"/>
                <a:cs typeface="Calibri Light" panose="020F0302020204030204" pitchFamily="34" charset="0"/>
              </a:rPr>
              <a:t>Module 3 – Section 6 (Part 3)</a:t>
            </a:r>
            <a:endParaRPr lang="mk-MK" sz="2800" dirty="0">
              <a:latin typeface="Bold sand ms"/>
              <a:cs typeface="Calibri Light" panose="020F0302020204030204" pitchFamily="34" charset="0"/>
            </a:endParaRPr>
          </a:p>
          <a:p>
            <a:pPr algn="ctr"/>
            <a:endParaRPr lang="mk-MK" sz="2800" dirty="0">
              <a:latin typeface="Bold sand ms"/>
              <a:cs typeface="Calibri Light" panose="020F030202020403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97156F5-7FA1-4E55-B8F7-3EF8D2C43323}"/>
              </a:ext>
            </a:extLst>
          </p:cNvPr>
          <p:cNvCxnSpPr/>
          <p:nvPr/>
        </p:nvCxnSpPr>
        <p:spPr>
          <a:xfrm>
            <a:off x="643467" y="268474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B7C72F6-BD2D-423F-BC67-66618F619D7B}"/>
              </a:ext>
            </a:extLst>
          </p:cNvPr>
          <p:cNvSpPr/>
          <p:nvPr/>
        </p:nvSpPr>
        <p:spPr>
          <a:xfrm>
            <a:off x="0" y="4411990"/>
            <a:ext cx="9144000" cy="643533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04938B3-7A68-4666-A8FA-CA571DB57FCC}"/>
              </a:ext>
            </a:extLst>
          </p:cNvPr>
          <p:cNvSpPr/>
          <p:nvPr/>
        </p:nvSpPr>
        <p:spPr>
          <a:xfrm>
            <a:off x="0" y="440919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Bold sand ms"/>
                <a:cs typeface="Mongolian Baiti" panose="03000500000000000000" pitchFamily="66" charset="0"/>
              </a:rPr>
              <a:t>Bond Bought at Par Example</a:t>
            </a:r>
            <a:endParaRPr lang="mk-MK" sz="3600" dirty="0">
              <a:solidFill>
                <a:schemeClr val="bg1"/>
              </a:solidFill>
              <a:latin typeface="Bold sand ms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69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You buy a 4-year 1000 face value bond, redeemable at 1200, with 3% annual coupons.  Determine the price of the bond to yield 2.5% annual effective.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23" name="Straight Arrow Connector 22"/>
          <p:cNvCxnSpPr>
            <a:cxnSpLocks/>
          </p:cNvCxnSpPr>
          <p:nvPr/>
        </p:nvCxnSpPr>
        <p:spPr>
          <a:xfrm flipV="1">
            <a:off x="1295400" y="39624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2971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</p:cNvCxnSpPr>
          <p:nvPr/>
        </p:nvCxnSpPr>
        <p:spPr>
          <a:xfrm>
            <a:off x="1828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/>
          </p:cNvCxnSpPr>
          <p:nvPr/>
        </p:nvCxnSpPr>
        <p:spPr>
          <a:xfrm>
            <a:off x="1828800" y="4267200"/>
            <a:ext cx="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733973" y="46482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3973" y="4648200"/>
                <a:ext cx="222690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24324" r="-24324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62472" y="2895600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1</m:t>
                      </m:r>
                      <m:r>
                        <a:rPr lang="en-US" b="0" i="1" smtClean="0">
                          <a:latin typeface="Cambria Math" charset="0"/>
                        </a:rPr>
                        <m:t>200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2472" y="2895600"/>
                <a:ext cx="688848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062472" y="3352800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3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2472" y="3352800"/>
                <a:ext cx="68884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806952" y="3355848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3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6952" y="3355848"/>
                <a:ext cx="688848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663952" y="3355848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3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3952" y="3355848"/>
                <a:ext cx="688848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4114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cxnSpLocks/>
          </p:cNvCxnSpPr>
          <p:nvPr/>
        </p:nvCxnSpPr>
        <p:spPr>
          <a:xfrm>
            <a:off x="6400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916936" y="42349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4234934"/>
                <a:ext cx="120226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59936" y="42349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9936" y="4234934"/>
                <a:ext cx="120226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336792" y="4233672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6792" y="4233672"/>
                <a:ext cx="120225" cy="184666"/>
              </a:xfrm>
              <a:prstGeom prst="rect">
                <a:avLst/>
              </a:prstGeom>
              <a:blipFill rotWithShape="0">
                <a:blip r:embed="rId10"/>
                <a:stretch>
                  <a:fillRect l="-31579" r="-31579"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Example</a:t>
            </a:r>
          </a:p>
        </p:txBody>
      </p:sp>
      <p:cxnSp>
        <p:nvCxnSpPr>
          <p:cNvPr id="42" name="Straight Connector 41"/>
          <p:cNvCxnSpPr>
            <a:cxnSpLocks/>
          </p:cNvCxnSpPr>
          <p:nvPr/>
        </p:nvCxnSpPr>
        <p:spPr>
          <a:xfrm>
            <a:off x="5257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949952" y="3352800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3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9952" y="3352800"/>
                <a:ext cx="688848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202936" y="4233672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2936" y="4233672"/>
                <a:ext cx="120225" cy="184666"/>
              </a:xfrm>
              <a:prstGeom prst="rect">
                <a:avLst/>
              </a:prstGeom>
              <a:blipFill rotWithShape="0">
                <a:blip r:embed="rId12"/>
                <a:stretch>
                  <a:fillRect l="-31579" r="-31579"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981200" y="4626864"/>
                <a:ext cx="2901885" cy="3472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=30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4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|0.025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+1200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0.025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4</m:t>
                          </m:r>
                        </m:sup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4626864"/>
                <a:ext cx="2901885" cy="347275"/>
              </a:xfrm>
              <a:prstGeom prst="rect">
                <a:avLst/>
              </a:prstGeom>
              <a:blipFill rotWithShape="0">
                <a:blip r:embed="rId13"/>
                <a:stretch>
                  <a:fillRect l="-420" r="-630" b="-24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932258" y="4648200"/>
                <a:ext cx="123020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=1200.00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258" y="4648200"/>
                <a:ext cx="1230209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1485" r="-445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676400" y="5178623"/>
                <a:ext cx="14734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Note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: 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5178623"/>
                <a:ext cx="1473416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3306" t="-146000" r="-289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676400" y="5638800"/>
                <a:ext cx="57387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When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  <m:r>
                        <a:rPr lang="en-US" sz="2000" b="0" i="1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bond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said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to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“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𝑏𝑜𝑢𝑔h𝑡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𝑝𝑎𝑟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”.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5638800"/>
                <a:ext cx="5738750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638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398613" y="6019800"/>
                <a:ext cx="421198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 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Confusing</m:t>
                      </m:r>
                      <m:r>
                        <a:rPr lang="en-US" sz="2000" b="0" i="0" smtClean="0">
                          <a:latin typeface="Cambria Math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does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NOT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mean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8613" y="6019800"/>
                <a:ext cx="4211987" cy="307777"/>
              </a:xfrm>
              <a:prstGeom prst="rect">
                <a:avLst/>
              </a:prstGeom>
              <a:blipFill rotWithShape="0">
                <a:blip r:embed="rId17"/>
                <a:stretch>
                  <a:fillRect l="-2026" t="-146000" r="-173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52400" y="6019800"/>
                <a:ext cx="432836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B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EWARE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Bought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means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i="1">
                          <a:latin typeface="Cambria Math" charset="0"/>
                        </a:rPr>
                        <m:t>𝑃</m:t>
                      </m:r>
                      <m:r>
                        <a:rPr lang="en-US" sz="2000" i="1">
                          <a:latin typeface="Cambria Math" charset="0"/>
                        </a:rPr>
                        <m:t>=</m:t>
                      </m:r>
                      <m:r>
                        <a:rPr lang="en-US" sz="2000" i="1">
                          <a:latin typeface="Cambria Math" charset="0"/>
                        </a:rPr>
                        <m:t>𝑅</m:t>
                      </m:r>
                      <m:r>
                        <a:rPr lang="en-US" sz="2000" b="0" i="0" smtClean="0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6019800"/>
                <a:ext cx="4328364" cy="307777"/>
              </a:xfrm>
              <a:prstGeom prst="rect">
                <a:avLst/>
              </a:prstGeom>
              <a:blipFill rotWithShape="0">
                <a:blip r:embed="rId18"/>
                <a:stretch>
                  <a:fillRect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814459" y="6397823"/>
                <a:ext cx="366254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R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edeemable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means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  <m:r>
                        <a:rPr lang="en-US" sz="2000" i="1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𝐹</m:t>
                      </m:r>
                      <m:r>
                        <a:rPr lang="en-US" sz="2000" b="0" i="0" smtClean="0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4459" y="6397823"/>
                <a:ext cx="3662541" cy="307777"/>
              </a:xfrm>
              <a:prstGeom prst="rect">
                <a:avLst/>
              </a:prstGeom>
              <a:blipFill rotWithShape="0">
                <a:blip r:embed="rId19"/>
                <a:stretch>
                  <a:fillRect l="-1165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8443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000" b="1" i="0" smtClean="0">
                          <a:latin typeface="Cambria Math" charset="0"/>
                        </a:rPr>
                        <m:t>𝐀𝐦𝐨𝐫𝐭𝐢𝐳𝐚𝐭𝐢𝐨𝐧</m:t>
                      </m:r>
                      <m:r>
                        <a:rPr lang="en-US" sz="4000" b="1" i="0" smtClean="0">
                          <a:latin typeface="Cambria Math" charset="0"/>
                        </a:rPr>
                        <m:t> </m:t>
                      </m:r>
                      <m:r>
                        <a:rPr lang="en-US" sz="4000" b="1" i="0" smtClean="0">
                          <a:latin typeface="Cambria Math" charset="0"/>
                        </a:rPr>
                        <m:t>𝐓𝐚𝐛𝐥𝐞</m:t>
                      </m:r>
                    </m:oMath>
                  </m:oMathPara>
                </a14:m>
                <a:endParaRPr lang="en-US" sz="4000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58787744"/>
                  </p:ext>
                </p:extLst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Time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𝒌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Payment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𝑪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Interest</a:t>
                          </a:r>
                          <a:r>
                            <a:rPr lang="en-US" baseline="0" dirty="0"/>
                            <a:t> Earned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Principal</a:t>
                          </a:r>
                          <a:r>
                            <a:rPr lang="en-US" baseline="0" dirty="0"/>
                            <a:t> Adjustment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𝑷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Book</a:t>
                          </a:r>
                          <a:r>
                            <a:rPr lang="en-US" baseline="0" dirty="0"/>
                            <a:t> Value</a:t>
                          </a:r>
                          <a:endParaRPr lang="en-US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𝑩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𝑅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58787744"/>
                  </p:ext>
                </p:extLst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4"/>
                        </a:ext>
                      </a:extLst>
                    </a:gridCol>
                  </a:tblGrid>
                  <a:tr h="9144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500" t="-3311" r="-4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100500" t="-3311" r="-3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00500" t="-3311" r="-2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65929" t="-3311" r="-160177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31006" t="-3311" r="-1117" b="-21125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655738" r="-1117" b="-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=0.025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4972" r="-5525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5475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000" b="1" i="0" smtClean="0">
                          <a:latin typeface="Cambria Math" charset="0"/>
                        </a:rPr>
                        <m:t>𝐀𝐦𝐨𝐫𝐭𝐢𝐳𝐚𝐭𝐢𝐨𝐧</m:t>
                      </m:r>
                      <m:r>
                        <a:rPr lang="en-US" sz="4000" b="1" i="0" smtClean="0">
                          <a:latin typeface="Cambria Math" charset="0"/>
                        </a:rPr>
                        <m:t> </m:t>
                      </m:r>
                      <m:r>
                        <a:rPr lang="en-US" sz="4000" b="1" i="0" smtClean="0">
                          <a:latin typeface="Cambria Math" charset="0"/>
                        </a:rPr>
                        <m:t>𝐓𝐚𝐛𝐥𝐞</m:t>
                      </m:r>
                    </m:oMath>
                  </m:oMathPara>
                </a14:m>
                <a:endParaRPr lang="en-US" sz="4000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40887282"/>
                  </p:ext>
                </p:extLst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Time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𝒌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Payment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𝑪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Interest</a:t>
                          </a:r>
                          <a:r>
                            <a:rPr lang="en-US" baseline="0" dirty="0"/>
                            <a:t> Earned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Principal</a:t>
                          </a:r>
                          <a:r>
                            <a:rPr lang="en-US" baseline="0" dirty="0"/>
                            <a:t> Adjustment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𝑷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Book</a:t>
                          </a:r>
                          <a:r>
                            <a:rPr lang="en-US" baseline="0" dirty="0"/>
                            <a:t> Value</a:t>
                          </a:r>
                          <a:endParaRPr lang="en-US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𝑩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𝑅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40887282"/>
                  </p:ext>
                </p:extLst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4"/>
                        </a:ext>
                      </a:extLst>
                    </a:gridCol>
                  </a:tblGrid>
                  <a:tr h="9144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500" t="-3311" r="-4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100500" t="-3311" r="-3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00500" t="-3311" r="-2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65929" t="-3311" r="-160177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31006" t="-3311" r="-1117" b="-21125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655738" r="-1117" b="-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981200" y="5157216"/>
                <a:ext cx="2901885" cy="3472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=30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4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|0.025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+1200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0.025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4</m:t>
                          </m:r>
                        </m:sup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5157216"/>
                <a:ext cx="2901885" cy="347275"/>
              </a:xfrm>
              <a:prstGeom prst="rect">
                <a:avLst/>
              </a:prstGeom>
              <a:blipFill rotWithShape="0">
                <a:blip r:embed="rId5"/>
                <a:stretch>
                  <a:fillRect l="-420" r="-630" b="-24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733973" y="5178623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3973" y="5178623"/>
                <a:ext cx="22269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4324" r="-24324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876800" y="5157216"/>
                <a:ext cx="123020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=1200.00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5157216"/>
                <a:ext cx="123020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485" r="-4455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=0.025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4972" r="-5525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31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000" b="1" i="0" smtClean="0">
                          <a:latin typeface="Cambria Math" charset="0"/>
                        </a:rPr>
                        <m:t>𝐀𝐦𝐨𝐫𝐭𝐢𝐳𝐚𝐭𝐢𝐨𝐧</m:t>
                      </m:r>
                      <m:r>
                        <a:rPr lang="en-US" sz="4000" b="1" i="0" smtClean="0">
                          <a:latin typeface="Cambria Math" charset="0"/>
                        </a:rPr>
                        <m:t> </m:t>
                      </m:r>
                      <m:r>
                        <a:rPr lang="en-US" sz="4000" b="1" i="0" smtClean="0">
                          <a:latin typeface="Cambria Math" charset="0"/>
                        </a:rPr>
                        <m:t>𝐓𝐚𝐛𝐥𝐞</m:t>
                      </m:r>
                    </m:oMath>
                  </m:oMathPara>
                </a14:m>
                <a:endParaRPr lang="en-US" sz="4000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3092519"/>
                  </p:ext>
                </p:extLst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Time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𝒌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Payment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𝑪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Interest</a:t>
                          </a:r>
                          <a:r>
                            <a:rPr lang="en-US" baseline="0" dirty="0"/>
                            <a:t> Earned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Principal</a:t>
                          </a:r>
                          <a:r>
                            <a:rPr lang="en-US" baseline="0" dirty="0"/>
                            <a:t> Adjustment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𝑷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Book</a:t>
                          </a:r>
                          <a:r>
                            <a:rPr lang="en-US" baseline="0" dirty="0"/>
                            <a:t> Value</a:t>
                          </a:r>
                          <a:endParaRPr lang="en-US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𝑩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𝑃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𝑅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3092519"/>
                  </p:ext>
                </p:extLst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4"/>
                        </a:ext>
                      </a:extLst>
                    </a:gridCol>
                  </a:tblGrid>
                  <a:tr h="9144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500" t="-3311" r="-4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100500" t="-3311" r="-3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00500" t="-3311" r="-2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65929" t="-3311" r="-160177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31006" t="-3311" r="-1117" b="-21125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255738" r="-1117" b="-4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655738" r="-1117" b="-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=0.025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4972" r="-5525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8329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000" b="1" i="0" smtClean="0">
                          <a:latin typeface="Cambria Math" charset="0"/>
                        </a:rPr>
                        <m:t>𝐀𝐦𝐨𝐫𝐭𝐢𝐳𝐚𝐭𝐢𝐨𝐧</m:t>
                      </m:r>
                      <m:r>
                        <a:rPr lang="en-US" sz="4000" b="1" i="0" smtClean="0">
                          <a:latin typeface="Cambria Math" charset="0"/>
                        </a:rPr>
                        <m:t> </m:t>
                      </m:r>
                      <m:r>
                        <a:rPr lang="en-US" sz="4000" b="1" i="0" smtClean="0">
                          <a:latin typeface="Cambria Math" charset="0"/>
                        </a:rPr>
                        <m:t>𝐓𝐚𝐛𝐥𝐞</m:t>
                      </m:r>
                    </m:oMath>
                  </m:oMathPara>
                </a14:m>
                <a:endParaRPr lang="en-US" sz="4000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18875576"/>
                  </p:ext>
                </p:extLst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Time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𝒌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Payment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𝑪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Interest</a:t>
                          </a:r>
                          <a:r>
                            <a:rPr lang="en-US" baseline="0" dirty="0"/>
                            <a:t> Earned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Principal</a:t>
                          </a:r>
                          <a:r>
                            <a:rPr lang="en-US" baseline="0" dirty="0"/>
                            <a:t> Adjustment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𝑷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Book</a:t>
                          </a:r>
                          <a:r>
                            <a:rPr lang="en-US" baseline="0" dirty="0"/>
                            <a:t> Value</a:t>
                          </a:r>
                          <a:endParaRPr lang="en-US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𝑩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𝑃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𝑅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18875576"/>
                  </p:ext>
                </p:extLst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4"/>
                        </a:ext>
                      </a:extLst>
                    </a:gridCol>
                  </a:tblGrid>
                  <a:tr h="9144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500" t="-3311" r="-4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100500" t="-3311" r="-3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00500" t="-3311" r="-2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65929" t="-3311" r="-160177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31006" t="-3311" r="-1117" b="-21125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255738" r="-1117" b="-4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655738" r="-1117" b="-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980126" y="5181600"/>
                <a:ext cx="206787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charset="0"/>
                        </a:rPr>
                        <m:t>=0.025</m:t>
                      </m:r>
                      <m:r>
                        <a:rPr lang="en-US" sz="1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∙1200=30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126" y="5181600"/>
                <a:ext cx="2067874" cy="246221"/>
              </a:xfrm>
              <a:prstGeom prst="rect">
                <a:avLst/>
              </a:prstGeom>
              <a:blipFill rotWithShape="0">
                <a:blip r:embed="rId5"/>
                <a:stretch>
                  <a:fillRect l="-2065" r="-1770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=0.025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4972" r="-5525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5344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000" b="1" i="0" smtClean="0">
                          <a:latin typeface="Cambria Math" charset="0"/>
                        </a:rPr>
                        <m:t>𝐀𝐦𝐨𝐫𝐭𝐢𝐳𝐚𝐭𝐢𝐨𝐧</m:t>
                      </m:r>
                      <m:r>
                        <a:rPr lang="en-US" sz="4000" b="1" i="0" smtClean="0">
                          <a:latin typeface="Cambria Math" charset="0"/>
                        </a:rPr>
                        <m:t> </m:t>
                      </m:r>
                      <m:r>
                        <a:rPr lang="en-US" sz="4000" b="1" i="0" smtClean="0">
                          <a:latin typeface="Cambria Math" charset="0"/>
                        </a:rPr>
                        <m:t>𝐓𝐚𝐛𝐥𝐞</m:t>
                      </m:r>
                    </m:oMath>
                  </m:oMathPara>
                </a14:m>
                <a:endParaRPr lang="en-US" sz="4000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70041572"/>
                  </p:ext>
                </p:extLst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Time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𝒌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Payment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𝑪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Interest</a:t>
                          </a:r>
                          <a:r>
                            <a:rPr lang="en-US" baseline="0" dirty="0"/>
                            <a:t> Earned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Principal</a:t>
                          </a:r>
                          <a:r>
                            <a:rPr lang="en-US" baseline="0" dirty="0"/>
                            <a:t> Adjustment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𝑷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Book</a:t>
                          </a:r>
                          <a:r>
                            <a:rPr lang="en-US" baseline="0" dirty="0"/>
                            <a:t> Value</a:t>
                          </a:r>
                          <a:endParaRPr lang="en-US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𝑩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𝑃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𝑅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70041572"/>
                  </p:ext>
                </p:extLst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4"/>
                        </a:ext>
                      </a:extLst>
                    </a:gridCol>
                  </a:tblGrid>
                  <a:tr h="9144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500" t="-3311" r="-4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100500" t="-3311" r="-3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00500" t="-3311" r="-2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65929" t="-3311" r="-160177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31006" t="-3311" r="-1117" b="-21125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255738" r="-1117" b="-4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655738" r="-1117" b="-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980126" y="5181600"/>
                <a:ext cx="206787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charset="0"/>
                        </a:rPr>
                        <m:t>=0.025</m:t>
                      </m:r>
                      <m:r>
                        <a:rPr lang="en-US" sz="1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∙1200=30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126" y="5181600"/>
                <a:ext cx="2067874" cy="246221"/>
              </a:xfrm>
              <a:prstGeom prst="rect">
                <a:avLst/>
              </a:prstGeom>
              <a:blipFill rotWithShape="0">
                <a:blip r:embed="rId5"/>
                <a:stretch>
                  <a:fillRect l="-2065" r="-1770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733800" y="5181600"/>
                <a:ext cx="159133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charset="0"/>
                        </a:rPr>
                        <m:t>=30−30=0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181600"/>
                <a:ext cx="1591333" cy="246221"/>
              </a:xfrm>
              <a:prstGeom prst="rect">
                <a:avLst/>
              </a:prstGeom>
              <a:blipFill rotWithShape="0">
                <a:blip r:embed="rId6"/>
                <a:stretch>
                  <a:fillRect l="-2682" r="-1916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=0.025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4972" r="-5525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3757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000" b="1" i="0" smtClean="0">
                          <a:latin typeface="Cambria Math" charset="0"/>
                        </a:rPr>
                        <m:t>𝐀𝐦𝐨𝐫𝐭𝐢𝐳𝐚𝐭𝐢𝐨𝐧</m:t>
                      </m:r>
                      <m:r>
                        <a:rPr lang="en-US" sz="4000" b="1" i="0" smtClean="0">
                          <a:latin typeface="Cambria Math" charset="0"/>
                        </a:rPr>
                        <m:t> </m:t>
                      </m:r>
                      <m:r>
                        <a:rPr lang="en-US" sz="4000" b="1" i="0" smtClean="0">
                          <a:latin typeface="Cambria Math" charset="0"/>
                        </a:rPr>
                        <m:t>𝐓𝐚𝐛𝐥𝐞</m:t>
                      </m:r>
                    </m:oMath>
                  </m:oMathPara>
                </a14:m>
                <a:endParaRPr lang="en-US" sz="4000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97581207"/>
                  </p:ext>
                </p:extLst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Time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𝒌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Payment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𝑪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Interest</a:t>
                          </a:r>
                          <a:r>
                            <a:rPr lang="en-US" baseline="0" dirty="0"/>
                            <a:t> Earned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Principal</a:t>
                          </a:r>
                          <a:r>
                            <a:rPr lang="en-US" baseline="0" dirty="0"/>
                            <a:t> Adjustment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𝑷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Book</a:t>
                          </a:r>
                          <a:r>
                            <a:rPr lang="en-US" baseline="0" dirty="0"/>
                            <a:t> Value</a:t>
                          </a:r>
                          <a:endParaRPr lang="en-US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𝑩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𝑃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𝑅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97581207"/>
                  </p:ext>
                </p:extLst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4"/>
                        </a:ext>
                      </a:extLst>
                    </a:gridCol>
                  </a:tblGrid>
                  <a:tr h="9144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500" t="-3311" r="-4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100500" t="-3311" r="-3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00500" t="-3311" r="-2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65929" t="-3311" r="-160177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31006" t="-3311" r="-1117" b="-21125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255738" r="-1117" b="-4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355738" r="-1117" b="-3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655738" r="-1117" b="-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980126" y="5181600"/>
                <a:ext cx="206787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charset="0"/>
                        </a:rPr>
                        <m:t>=0.025</m:t>
                      </m:r>
                      <m:r>
                        <a:rPr lang="en-US" sz="1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∙1200=30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126" y="5181600"/>
                <a:ext cx="2067874" cy="246221"/>
              </a:xfrm>
              <a:prstGeom prst="rect">
                <a:avLst/>
              </a:prstGeom>
              <a:blipFill rotWithShape="0">
                <a:blip r:embed="rId5"/>
                <a:stretch>
                  <a:fillRect l="-2065" r="-1770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733800" y="5181600"/>
                <a:ext cx="159133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charset="0"/>
                        </a:rPr>
                        <m:t>=30−30=0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181600"/>
                <a:ext cx="1591333" cy="246221"/>
              </a:xfrm>
              <a:prstGeom prst="rect">
                <a:avLst/>
              </a:prstGeom>
              <a:blipFill rotWithShape="0">
                <a:blip r:embed="rId6"/>
                <a:stretch>
                  <a:fillRect l="-2682" r="-1916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085783" y="5181600"/>
                <a:ext cx="206761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charset="0"/>
                        </a:rPr>
                        <m:t>=1200−0=1200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5783" y="5181600"/>
                <a:ext cx="2067617" cy="246221"/>
              </a:xfrm>
              <a:prstGeom prst="rect">
                <a:avLst/>
              </a:prstGeom>
              <a:blipFill rotWithShape="0">
                <a:blip r:embed="rId7"/>
                <a:stretch>
                  <a:fillRect l="-1765" r="-1471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=0.025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4972" r="-5525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9427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000" b="1" i="0" smtClean="0">
                          <a:latin typeface="Cambria Math" charset="0"/>
                        </a:rPr>
                        <m:t>𝐀𝐦𝐨𝐫𝐭𝐢𝐳𝐚𝐭𝐢𝐨𝐧</m:t>
                      </m:r>
                      <m:r>
                        <a:rPr lang="en-US" sz="4000" b="1" i="0" smtClean="0">
                          <a:latin typeface="Cambria Math" charset="0"/>
                        </a:rPr>
                        <m:t> </m:t>
                      </m:r>
                      <m:r>
                        <a:rPr lang="en-US" sz="4000" b="1" i="0" smtClean="0">
                          <a:latin typeface="Cambria Math" charset="0"/>
                        </a:rPr>
                        <m:t>𝐓𝐚𝐛𝐥𝐞</m:t>
                      </m:r>
                    </m:oMath>
                  </m:oMathPara>
                </a14:m>
                <a:endParaRPr lang="en-US" sz="4000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89223543"/>
                  </p:ext>
                </p:extLst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Time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𝒌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Payment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𝑪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Interest</a:t>
                          </a:r>
                          <a:r>
                            <a:rPr lang="en-US" baseline="0" dirty="0"/>
                            <a:t> Earned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Principal</a:t>
                          </a:r>
                          <a:r>
                            <a:rPr lang="en-US" baseline="0" dirty="0"/>
                            <a:t> Adjustment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𝑷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Book</a:t>
                          </a:r>
                          <a:r>
                            <a:rPr lang="en-US" baseline="0" dirty="0"/>
                            <a:t> Value</a:t>
                          </a:r>
                          <a:endParaRPr lang="en-US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𝑩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𝑃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𝑅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89223543"/>
                  </p:ext>
                </p:extLst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4"/>
                        </a:ext>
                      </a:extLst>
                    </a:gridCol>
                  </a:tblGrid>
                  <a:tr h="9144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500" t="-3311" r="-4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100500" t="-3311" r="-3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00500" t="-3311" r="-2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65929" t="-3311" r="-160177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31006" t="-3311" r="-1117" b="-21125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255738" r="-1117" b="-4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355738" r="-1117" b="-3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455738" r="-1117" b="-2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655738" r="-1117" b="-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=0.025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4972" r="-5525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3849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000" b="1" i="0" smtClean="0">
                          <a:latin typeface="Cambria Math" charset="0"/>
                        </a:rPr>
                        <m:t>𝐀𝐦𝐨𝐫𝐭𝐢𝐳𝐚𝐭𝐢𝐨𝐧</m:t>
                      </m:r>
                      <m:r>
                        <a:rPr lang="en-US" sz="4000" b="1" i="0" smtClean="0">
                          <a:latin typeface="Cambria Math" charset="0"/>
                        </a:rPr>
                        <m:t> </m:t>
                      </m:r>
                      <m:r>
                        <a:rPr lang="en-US" sz="4000" b="1" i="0" smtClean="0">
                          <a:latin typeface="Cambria Math" charset="0"/>
                        </a:rPr>
                        <m:t>𝐓𝐚𝐛𝐥𝐞</m:t>
                      </m:r>
                    </m:oMath>
                  </m:oMathPara>
                </a14:m>
                <a:endParaRPr lang="en-US" sz="4000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00595617"/>
                  </p:ext>
                </p:extLst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Time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𝒌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Payment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𝑪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Interest</a:t>
                          </a:r>
                          <a:r>
                            <a:rPr lang="en-US" baseline="0" dirty="0"/>
                            <a:t> Earned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Principal</a:t>
                          </a:r>
                          <a:r>
                            <a:rPr lang="en-US" baseline="0" dirty="0"/>
                            <a:t> Adjustment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𝑷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Book</a:t>
                          </a:r>
                          <a:r>
                            <a:rPr lang="en-US" baseline="0" dirty="0"/>
                            <a:t> Value</a:t>
                          </a:r>
                          <a:endParaRPr lang="en-US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𝑩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𝑃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𝑅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00595617"/>
                  </p:ext>
                </p:extLst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4"/>
                        </a:ext>
                      </a:extLst>
                    </a:gridCol>
                  </a:tblGrid>
                  <a:tr h="9144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500" t="-3311" r="-4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100500" t="-3311" r="-3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00500" t="-3311" r="-2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65929" t="-3311" r="-160177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31006" t="-3311" r="-1117" b="-21125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255738" r="-1117" b="-4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355738" r="-1117" b="-3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455738" r="-1117" b="-2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555738" r="-1117" b="-1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655738" r="-1117" b="-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=0.025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4972" r="-5525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88116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000" b="1" i="0" smtClean="0">
                          <a:latin typeface="Cambria Math" charset="0"/>
                        </a:rPr>
                        <m:t>𝐀𝐦𝐨𝐫𝐭𝐢𝐳𝐚𝐭𝐢𝐨𝐧</m:t>
                      </m:r>
                      <m:r>
                        <a:rPr lang="en-US" sz="4000" b="1" i="0" smtClean="0">
                          <a:latin typeface="Cambria Math" charset="0"/>
                        </a:rPr>
                        <m:t> </m:t>
                      </m:r>
                      <m:r>
                        <a:rPr lang="en-US" sz="4000" b="1" i="0" smtClean="0">
                          <a:latin typeface="Cambria Math" charset="0"/>
                        </a:rPr>
                        <m:t>𝐓𝐚𝐛𝐥𝐞</m:t>
                      </m:r>
                    </m:oMath>
                  </m:oMathPara>
                </a14:m>
                <a:endParaRPr lang="en-US" sz="4000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37893395"/>
                  </p:ext>
                </p:extLst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Time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𝒌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Payment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𝑪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Interest</a:t>
                          </a:r>
                          <a:r>
                            <a:rPr lang="en-US" baseline="0" dirty="0"/>
                            <a:t> Earned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Principal</a:t>
                          </a:r>
                          <a:r>
                            <a:rPr lang="en-US" baseline="0" dirty="0"/>
                            <a:t> Adjustment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𝑷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Book</a:t>
                          </a:r>
                          <a:r>
                            <a:rPr lang="en-US" baseline="0" dirty="0"/>
                            <a:t> Value</a:t>
                          </a:r>
                          <a:endParaRPr lang="en-US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𝑩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𝑃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𝑅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37893395"/>
                  </p:ext>
                </p:extLst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4"/>
                        </a:ext>
                      </a:extLst>
                    </a:gridCol>
                  </a:tblGrid>
                  <a:tr h="9144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500" t="-3311" r="-4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100500" t="-3311" r="-3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00500" t="-3311" r="-2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65929" t="-3311" r="-160177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31006" t="-3311" r="-1117" b="-21125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255738" r="-1117" b="-4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355738" r="-1117" b="-3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455738" r="-1117" b="-2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555738" r="-1117" b="-1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655738" r="-1117" b="-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=0.025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4972" r="-5525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3080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You buy a 4-year 1000 face value bond, redeemable at 1200, with 3% annual coupons.  Determine the price of the bond to yield 2.5% annual effective.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414091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000" b="1" i="0" smtClean="0">
                          <a:latin typeface="Cambria Math" charset="0"/>
                        </a:rPr>
                        <m:t>𝐀𝐦𝐨𝐫𝐭𝐢𝐳𝐚𝐭𝐢𝐨𝐧</m:t>
                      </m:r>
                      <m:r>
                        <a:rPr lang="en-US" sz="4000" b="1" i="0" smtClean="0">
                          <a:latin typeface="Cambria Math" charset="0"/>
                        </a:rPr>
                        <m:t> </m:t>
                      </m:r>
                      <m:r>
                        <a:rPr lang="en-US" sz="4000" b="1" i="0" smtClean="0">
                          <a:latin typeface="Cambria Math" charset="0"/>
                        </a:rPr>
                        <m:t>𝐓𝐚𝐛𝐥𝐞</m:t>
                      </m:r>
                    </m:oMath>
                  </m:oMathPara>
                </a14:m>
                <a:endParaRPr lang="en-US" sz="4000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37893395"/>
                  </p:ext>
                </p:extLst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Time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𝒌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Payment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𝑪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Interest</a:t>
                          </a:r>
                          <a:r>
                            <a:rPr lang="en-US" baseline="0" dirty="0"/>
                            <a:t> Earned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Principal</a:t>
                          </a:r>
                          <a:r>
                            <a:rPr lang="en-US" baseline="0" dirty="0"/>
                            <a:t> Adjustment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𝑷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Book</a:t>
                          </a:r>
                          <a:r>
                            <a:rPr lang="en-US" baseline="0" dirty="0"/>
                            <a:t> Value</a:t>
                          </a:r>
                          <a:endParaRPr lang="en-US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𝑩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𝑃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𝑅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37893395"/>
                  </p:ext>
                </p:extLst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4"/>
                        </a:ext>
                      </a:extLst>
                    </a:gridCol>
                  </a:tblGrid>
                  <a:tr h="9144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500" t="-3311" r="-4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100500" t="-3311" r="-3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00500" t="-3311" r="-2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65929" t="-3311" r="-160177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31006" t="-3311" r="-1117" b="-21125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255738" r="-1117" b="-4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355738" r="-1117" b="-3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455738" r="-1117" b="-2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555738" r="-1117" b="-1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655738" r="-1117" b="-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09600" y="5029200"/>
                <a:ext cx="160620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General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Remarks</m:t>
                      </m:r>
                      <m:r>
                        <a:rPr lang="en-US" sz="1600" b="0" i="0" smtClean="0">
                          <a:latin typeface="Cambria Math" charset="0"/>
                        </a:rPr>
                        <m:t>: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5029200"/>
                <a:ext cx="1606209" cy="246221"/>
              </a:xfrm>
              <a:prstGeom prst="rect">
                <a:avLst/>
              </a:prstGeom>
              <a:blipFill rotWithShape="0">
                <a:blip r:embed="rId5"/>
                <a:stretch>
                  <a:fillRect l="-2662" t="-142500" r="-1141" b="-17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66800" y="5316379"/>
                <a:ext cx="623645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charset="0"/>
                        </a:rPr>
                        <m:t>1.  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is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geometric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sequence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with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common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ratio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𝑟</m:t>
                      </m:r>
                      <m:r>
                        <a:rPr lang="en-US" sz="1600" b="0" i="1" smtClean="0">
                          <a:latin typeface="Cambria Math" charset="0"/>
                        </a:rPr>
                        <m:t>=1+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𝑖</m:t>
                      </m:r>
                    </m:oMath>
                  </m:oMathPara>
                </a14:m>
                <a:endParaRPr lang="en-US" sz="1600" b="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5316379"/>
                <a:ext cx="6236451" cy="246221"/>
              </a:xfrm>
              <a:prstGeom prst="rect">
                <a:avLst/>
              </a:prstGeom>
              <a:blipFill rotWithShape="0">
                <a:blip r:embed="rId6"/>
                <a:stretch>
                  <a:fillRect t="-139024" b="-1707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143000" y="5576011"/>
                <a:ext cx="2554097" cy="5961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charset="0"/>
                        </a:rPr>
                        <m:t>.  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  <m:r>
                        <a:rPr lang="en-US" sz="16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1600" i="1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charset="0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1600" i="1">
                              <a:latin typeface="Cambria Math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latin typeface="Cambria Math" charset="0"/>
                        </a:rPr>
                        <m:t>+</m:t>
                      </m:r>
                      <m:r>
                        <a:rPr lang="en-US" sz="1600" i="1">
                          <a:latin typeface="Cambria Math" charset="0"/>
                        </a:rPr>
                        <m:t>…</m:t>
                      </m:r>
                      <m:r>
                        <a:rPr lang="en-US" sz="1600" b="0" i="1" smtClean="0">
                          <a:latin typeface="Cambria Math" charset="0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1600" i="1">
                              <a:latin typeface="Cambria Math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b="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5576011"/>
                <a:ext cx="2554097" cy="59618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670011" y="5697379"/>
                <a:ext cx="318798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1600" i="1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mr-IN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charset="0"/>
                            </a:rPr>
                            <m:t>1</m:t>
                          </m:r>
                          <m:r>
                            <a:rPr lang="en-US" sz="1600" i="1">
                              <a:latin typeface="Cambria Math" charset="0"/>
                            </a:rPr>
                            <m:t>+</m:t>
                          </m:r>
                          <m:r>
                            <a:rPr lang="en-US" sz="1600" i="1" smtClean="0">
                              <a:latin typeface="Cambria Math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charset="0"/>
                            </a:rPr>
                            <m:t>(1+</m:t>
                          </m:r>
                          <m:r>
                            <a:rPr lang="en-US" sz="1600" i="1">
                              <a:latin typeface="Cambria Math" charset="0"/>
                            </a:rPr>
                            <m:t>𝑖</m:t>
                          </m:r>
                          <m:r>
                            <a:rPr lang="en-US" sz="1600" i="1">
                              <a:latin typeface="Cambria Math" charset="0"/>
                            </a:rPr>
                            <m:t>)+…+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charset="0"/>
                                </a:rPr>
                                <m:t>(1+</m:t>
                              </m:r>
                              <m:r>
                                <a:rPr lang="en-US" sz="1600" i="1">
                                  <a:latin typeface="Cambria Math" charset="0"/>
                                </a:rPr>
                                <m:t>𝑖</m:t>
                              </m:r>
                              <m:r>
                                <a:rPr lang="en-US" sz="1600" i="1">
                                  <a:latin typeface="Cambria Math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1600" i="1">
                                  <a:latin typeface="Cambria Math" charset="0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600" b="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0011" y="5697379"/>
                <a:ext cx="3187989" cy="246221"/>
              </a:xfrm>
              <a:prstGeom prst="rect">
                <a:avLst/>
              </a:prstGeom>
              <a:blipFill rotWithShape="0">
                <a:blip r:embed="rId8"/>
                <a:stretch>
                  <a:fillRect l="-191" t="-142500" b="-17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858000" y="5675257"/>
                <a:ext cx="847733" cy="2683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1600" i="1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16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16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e>
                          </m:acc>
                          <m:r>
                            <a:rPr lang="en-US" sz="1600" b="0" i="1" smtClean="0">
                              <a:latin typeface="Cambria Math" charset="0"/>
                            </a:rPr>
                            <m:t>|</m:t>
                          </m:r>
                        </m:sub>
                      </m:sSub>
                    </m:oMath>
                  </m:oMathPara>
                </a14:m>
                <a:endParaRPr lang="en-US" sz="1600" b="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5675257"/>
                <a:ext cx="847733" cy="268343"/>
              </a:xfrm>
              <a:prstGeom prst="rect">
                <a:avLst/>
              </a:prstGeom>
              <a:blipFill rotWithShape="0">
                <a:blip r:embed="rId9"/>
                <a:stretch>
                  <a:fillRect l="-2158" r="-11511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696200" y="5675257"/>
                <a:ext cx="77155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charset="0"/>
                        </a:rPr>
                        <m:t>=</m:t>
                      </m:r>
                      <m:r>
                        <a:rPr lang="en-US" sz="1600" i="1" smtClean="0">
                          <a:latin typeface="Cambria Math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sz="1600" b="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5675257"/>
                <a:ext cx="771558" cy="246221"/>
              </a:xfrm>
              <a:prstGeom prst="rect">
                <a:avLst/>
              </a:prstGeom>
              <a:blipFill rotWithShape="0">
                <a:blip r:embed="rId10"/>
                <a:stretch>
                  <a:fillRect l="-3175" r="-4762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143000" y="6116491"/>
                <a:ext cx="2716448" cy="2843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charset="0"/>
                        </a:rPr>
                        <m:t>3</m:t>
                      </m:r>
                      <m:r>
                        <a:rPr lang="en-US" sz="1600" b="0" i="1" smtClean="0">
                          <a:latin typeface="Cambria Math" charset="0"/>
                        </a:rPr>
                        <m:t>.  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1600" b="0" i="1" smtClean="0">
                          <a:latin typeface="Cambria Math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𝐶</m:t>
                      </m:r>
                      <m:r>
                        <a:rPr lang="en-US" sz="16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16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𝑚</m:t>
                              </m:r>
                              <m:r>
                                <a:rPr lang="en-US" sz="16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−</m:t>
                              </m:r>
                              <m:r>
                                <a:rPr lang="en-US" sz="16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𝑘</m:t>
                              </m:r>
                            </m:e>
                          </m:acc>
                          <m:r>
                            <a:rPr lang="en-US" sz="1600" i="1">
                              <a:latin typeface="Cambria Math" charset="0"/>
                            </a:rPr>
                            <m:t>|</m:t>
                          </m:r>
                        </m:sub>
                      </m:sSub>
                      <m:r>
                        <a:rPr lang="en-US" sz="1600" b="0" i="1" smtClean="0">
                          <a:latin typeface="Cambria Math" charset="0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charset="0"/>
                            </a:rPr>
                            <m:t>𝑚</m:t>
                          </m:r>
                        </m:sub>
                      </m:sSub>
                      <m:r>
                        <a:rPr lang="en-US" sz="16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𝑚</m:t>
                          </m:r>
                          <m:r>
                            <a:rPr lang="en-US" sz="1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US" sz="1600" b="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6116491"/>
                <a:ext cx="2716448" cy="284309"/>
              </a:xfrm>
              <a:prstGeom prst="rect">
                <a:avLst/>
              </a:prstGeom>
              <a:blipFill rotWithShape="0">
                <a:blip r:embed="rId11"/>
                <a:stretch>
                  <a:fillRect l="-1348" t="-117021" r="-225" b="-140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886200" y="6154579"/>
                <a:ext cx="309283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1600" b="0" i="1" smtClean="0">
                              <a:latin typeface="Cambria Math" charset="0"/>
                            </a:rPr>
                            <m:t>&lt;</m:t>
                          </m:r>
                          <m:r>
                            <a:rPr lang="en-US" sz="1600" b="0" i="1" smtClean="0">
                              <a:latin typeface="Cambria Math" charset="0"/>
                            </a:rPr>
                            <m:t>𝑚</m:t>
                          </m:r>
                        </m:e>
                      </m:d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one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step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TVM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calculation</m:t>
                      </m:r>
                    </m:oMath>
                  </m:oMathPara>
                </a14:m>
                <a:endParaRPr lang="en-US" sz="1600" b="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6154579"/>
                <a:ext cx="3092834" cy="246221"/>
              </a:xfrm>
              <a:prstGeom prst="rect">
                <a:avLst/>
              </a:prstGeom>
              <a:blipFill rotWithShape="0">
                <a:blip r:embed="rId12"/>
                <a:stretch>
                  <a:fillRect t="-142500" b="-17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=0.025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4972" r="-5525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8655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000" b="1" i="0" smtClean="0">
                          <a:latin typeface="Cambria Math" charset="0"/>
                        </a:rPr>
                        <m:t>𝐀𝐦𝐨𝐫𝐭𝐢𝐳𝐚𝐭𝐢𝐨𝐧</m:t>
                      </m:r>
                      <m:r>
                        <a:rPr lang="en-US" sz="4000" b="1" i="0" smtClean="0">
                          <a:latin typeface="Cambria Math" charset="0"/>
                        </a:rPr>
                        <m:t> </m:t>
                      </m:r>
                      <m:r>
                        <a:rPr lang="en-US" sz="4000" b="1" i="0" smtClean="0">
                          <a:latin typeface="Cambria Math" charset="0"/>
                        </a:rPr>
                        <m:t>𝐓𝐚𝐛𝐥𝐞</m:t>
                      </m:r>
                    </m:oMath>
                  </m:oMathPara>
                </a14:m>
                <a:endParaRPr lang="en-US" sz="4000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Time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𝒌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Payment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𝑪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Interest</a:t>
                          </a:r>
                          <a:r>
                            <a:rPr lang="en-US" baseline="0" dirty="0"/>
                            <a:t> Earned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Principal</a:t>
                          </a:r>
                          <a:r>
                            <a:rPr lang="en-US" baseline="0" dirty="0"/>
                            <a:t> Adjustment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𝑷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Book</a:t>
                          </a:r>
                          <a:r>
                            <a:rPr lang="en-US" baseline="0" dirty="0"/>
                            <a:t> Value</a:t>
                          </a:r>
                          <a:endParaRPr lang="en-US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𝑩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𝑃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𝑅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4"/>
                        </a:ext>
                      </a:extLst>
                    </a:gridCol>
                  </a:tblGrid>
                  <a:tr h="9144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500" t="-3311" r="-4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100500" t="-3311" r="-3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00500" t="-3311" r="-2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65929" t="-3311" r="-160177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31006" t="-3311" r="-1117" b="-21125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255738" r="-1117" b="-4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355738" r="-1117" b="-3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455738" r="-1117" b="-2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555738" r="-1117" b="-1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655738" r="-1117" b="-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09600" y="5029200"/>
                <a:ext cx="71568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Question</m:t>
                      </m:r>
                      <m:r>
                        <a:rPr lang="en-US" sz="1600" b="0" i="0" smtClean="0">
                          <a:latin typeface="Cambria Math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Determine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condition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required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in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order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for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bond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to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be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bought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par</m:t>
                      </m:r>
                      <m:r>
                        <a:rPr lang="en-US" sz="1600" b="0" i="0" smtClean="0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5029200"/>
                <a:ext cx="7156831" cy="246221"/>
              </a:xfrm>
              <a:prstGeom prst="rect">
                <a:avLst/>
              </a:prstGeom>
              <a:blipFill rotWithShape="0">
                <a:blip r:embed="rId5"/>
                <a:stretch>
                  <a:fillRect l="-170" t="-142500" b="-17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=0.025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4972" r="-5525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1382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000" b="1" i="0" smtClean="0">
                          <a:latin typeface="Cambria Math" charset="0"/>
                        </a:rPr>
                        <m:t>𝐀𝐦𝐨𝐫𝐭𝐢𝐳𝐚𝐭𝐢𝐨𝐧</m:t>
                      </m:r>
                      <m:r>
                        <a:rPr lang="en-US" sz="4000" b="1" i="0" smtClean="0">
                          <a:latin typeface="Cambria Math" charset="0"/>
                        </a:rPr>
                        <m:t> </m:t>
                      </m:r>
                      <m:r>
                        <a:rPr lang="en-US" sz="4000" b="1" i="0" smtClean="0">
                          <a:latin typeface="Cambria Math" charset="0"/>
                        </a:rPr>
                        <m:t>𝐓𝐚𝐛𝐥𝐞</m:t>
                      </m:r>
                    </m:oMath>
                  </m:oMathPara>
                </a14:m>
                <a:endParaRPr lang="en-US" sz="4000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Time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𝒌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Payment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𝑪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Interest</a:t>
                          </a:r>
                          <a:r>
                            <a:rPr lang="en-US" baseline="0" dirty="0"/>
                            <a:t> Earned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Principal</a:t>
                          </a:r>
                          <a:r>
                            <a:rPr lang="en-US" baseline="0" dirty="0"/>
                            <a:t> Adjustment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𝑷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Book</a:t>
                          </a:r>
                          <a:r>
                            <a:rPr lang="en-US" baseline="0" dirty="0"/>
                            <a:t> Value</a:t>
                          </a:r>
                          <a:endParaRPr lang="en-US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𝑩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𝑃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𝑅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4"/>
                        </a:ext>
                      </a:extLst>
                    </a:gridCol>
                  </a:tblGrid>
                  <a:tr h="9144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500" t="-3311" r="-4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100500" t="-3311" r="-3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00500" t="-3311" r="-2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65929" t="-3311" r="-160177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31006" t="-3311" r="-1117" b="-21125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255738" r="-1117" b="-4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355738" r="-1117" b="-3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455738" r="-1117" b="-2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555738" r="-1117" b="-1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655738" r="-1117" b="-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09600" y="5029200"/>
                <a:ext cx="71568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Question</m:t>
                      </m:r>
                      <m:r>
                        <a:rPr lang="en-US" sz="1600" b="0" i="0" smtClean="0">
                          <a:latin typeface="Cambria Math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Determine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condition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required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in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order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for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bond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to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be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bought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par</m:t>
                      </m:r>
                      <m:r>
                        <a:rPr lang="en-US" sz="1600" b="0" i="0" smtClean="0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5029200"/>
                <a:ext cx="7156831" cy="246221"/>
              </a:xfrm>
              <a:prstGeom prst="rect">
                <a:avLst/>
              </a:prstGeom>
              <a:blipFill rotWithShape="0">
                <a:blip r:embed="rId5"/>
                <a:stretch>
                  <a:fillRect l="-170" t="-142500" b="-17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09600" y="5392579"/>
                <a:ext cx="432047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purchase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we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know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values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of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𝐹</m:t>
                      </m:r>
                      <m:r>
                        <a:rPr lang="en-US" sz="1600" b="0" i="1" smtClean="0">
                          <a:latin typeface="Cambria Math" charset="0"/>
                        </a:rPr>
                        <m:t>, 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charset="0"/>
                        </a:rPr>
                        <m:t>, 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𝑟</m:t>
                      </m:r>
                      <m:r>
                        <a:rPr lang="en-US" sz="1600" b="0" i="1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and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1600" b="0" i="0" smtClean="0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5392579"/>
                <a:ext cx="4320477" cy="246221"/>
              </a:xfrm>
              <a:prstGeom prst="rect">
                <a:avLst/>
              </a:prstGeom>
              <a:blipFill rotWithShape="0">
                <a:blip r:embed="rId6"/>
                <a:stretch>
                  <a:fillRect t="-142500" r="-282" b="-17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=0.025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4972" r="-5525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45600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000" b="1" i="0" smtClean="0">
                          <a:latin typeface="Cambria Math" charset="0"/>
                        </a:rPr>
                        <m:t>𝐀𝐦𝐨𝐫𝐭𝐢𝐳𝐚𝐭𝐢𝐨𝐧</m:t>
                      </m:r>
                      <m:r>
                        <a:rPr lang="en-US" sz="4000" b="1" i="0" smtClean="0">
                          <a:latin typeface="Cambria Math" charset="0"/>
                        </a:rPr>
                        <m:t> </m:t>
                      </m:r>
                      <m:r>
                        <a:rPr lang="en-US" sz="4000" b="1" i="0" smtClean="0">
                          <a:latin typeface="Cambria Math" charset="0"/>
                        </a:rPr>
                        <m:t>𝐓𝐚𝐛𝐥𝐞</m:t>
                      </m:r>
                    </m:oMath>
                  </m:oMathPara>
                </a14:m>
                <a:endParaRPr lang="en-US" sz="4000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Time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𝒌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Payment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𝑪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Interest</a:t>
                          </a:r>
                          <a:r>
                            <a:rPr lang="en-US" baseline="0" dirty="0"/>
                            <a:t> Earned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Principal</a:t>
                          </a:r>
                          <a:r>
                            <a:rPr lang="en-US" baseline="0" dirty="0"/>
                            <a:t> Adjustment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𝑷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Book</a:t>
                          </a:r>
                          <a:r>
                            <a:rPr lang="en-US" baseline="0" dirty="0"/>
                            <a:t> Value</a:t>
                          </a:r>
                          <a:endParaRPr lang="en-US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𝑩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𝑃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𝑅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4"/>
                        </a:ext>
                      </a:extLst>
                    </a:gridCol>
                  </a:tblGrid>
                  <a:tr h="9144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500" t="-3311" r="-4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100500" t="-3311" r="-3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00500" t="-3311" r="-2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65929" t="-3311" r="-160177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31006" t="-3311" r="-1117" b="-21125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255738" r="-1117" b="-4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355738" r="-1117" b="-3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455738" r="-1117" b="-2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555738" r="-1117" b="-1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655738" r="-1117" b="-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09600" y="5029200"/>
                <a:ext cx="71568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Question</m:t>
                      </m:r>
                      <m:r>
                        <a:rPr lang="en-US" sz="1600" b="0" i="0" smtClean="0">
                          <a:latin typeface="Cambria Math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Determine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condition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required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in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order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for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bond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to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be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bought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par</m:t>
                      </m:r>
                      <m:r>
                        <a:rPr lang="en-US" sz="1600" b="0" i="0" smtClean="0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5029200"/>
                <a:ext cx="7156831" cy="246221"/>
              </a:xfrm>
              <a:prstGeom prst="rect">
                <a:avLst/>
              </a:prstGeom>
              <a:blipFill rotWithShape="0">
                <a:blip r:embed="rId5"/>
                <a:stretch>
                  <a:fillRect l="-170" t="-142500" b="-17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09600" y="5392579"/>
                <a:ext cx="432047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purchase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we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know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values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of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𝐹</m:t>
                      </m:r>
                      <m:r>
                        <a:rPr lang="en-US" sz="1600" b="0" i="1" smtClean="0">
                          <a:latin typeface="Cambria Math" charset="0"/>
                        </a:rPr>
                        <m:t>, 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charset="0"/>
                        </a:rPr>
                        <m:t>, 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𝑟</m:t>
                      </m:r>
                      <m:r>
                        <a:rPr lang="en-US" sz="1600" b="0" i="1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and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1600" b="0" i="0" smtClean="0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5392579"/>
                <a:ext cx="4320477" cy="246221"/>
              </a:xfrm>
              <a:prstGeom prst="rect">
                <a:avLst/>
              </a:prstGeom>
              <a:blipFill rotWithShape="0">
                <a:blip r:embed="rId6"/>
                <a:stretch>
                  <a:fillRect t="-142500" r="-282" b="-17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81000" y="5715000"/>
                <a:ext cx="755014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We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need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coupon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and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interest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earned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each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installment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to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be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equal</m:t>
                      </m:r>
                      <m:r>
                        <a:rPr lang="en-US" sz="1600" b="0" i="0" smtClean="0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715000"/>
                <a:ext cx="7550144" cy="246221"/>
              </a:xfrm>
              <a:prstGeom prst="rect">
                <a:avLst/>
              </a:prstGeom>
              <a:blipFill rotWithShape="0">
                <a:blip r:embed="rId7"/>
                <a:stretch>
                  <a:fillRect t="-142500" r="-646" b="-17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=0.025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4972" r="-5525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0558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000" b="1" i="0" smtClean="0">
                          <a:latin typeface="Cambria Math" charset="0"/>
                        </a:rPr>
                        <m:t>𝐀𝐦𝐨𝐫𝐭𝐢𝐳𝐚𝐭𝐢𝐨𝐧</m:t>
                      </m:r>
                      <m:r>
                        <a:rPr lang="en-US" sz="4000" b="1" i="0" smtClean="0">
                          <a:latin typeface="Cambria Math" charset="0"/>
                        </a:rPr>
                        <m:t> </m:t>
                      </m:r>
                      <m:r>
                        <a:rPr lang="en-US" sz="4000" b="1" i="0" smtClean="0">
                          <a:latin typeface="Cambria Math" charset="0"/>
                        </a:rPr>
                        <m:t>𝐓𝐚𝐛𝐥𝐞</m:t>
                      </m:r>
                    </m:oMath>
                  </m:oMathPara>
                </a14:m>
                <a:endParaRPr lang="en-US" sz="4000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Time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𝒌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Payment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𝑪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Interest</a:t>
                          </a:r>
                          <a:r>
                            <a:rPr lang="en-US" baseline="0" dirty="0"/>
                            <a:t> Earned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Principal</a:t>
                          </a:r>
                          <a:r>
                            <a:rPr lang="en-US" baseline="0" dirty="0"/>
                            <a:t> Adjustment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𝑷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Book</a:t>
                          </a:r>
                          <a:r>
                            <a:rPr lang="en-US" baseline="0" dirty="0"/>
                            <a:t> Value</a:t>
                          </a:r>
                          <a:endParaRPr lang="en-US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𝑩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𝑃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𝑅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4"/>
                        </a:ext>
                      </a:extLst>
                    </a:gridCol>
                  </a:tblGrid>
                  <a:tr h="9144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500" t="-3311" r="-4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100500" t="-3311" r="-3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00500" t="-3311" r="-2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65929" t="-3311" r="-160177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31006" t="-3311" r="-1117" b="-21125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255738" r="-1117" b="-4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355738" r="-1117" b="-3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455738" r="-1117" b="-2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555738" r="-1117" b="-1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655738" r="-1117" b="-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09600" y="5029200"/>
                <a:ext cx="71568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Question</m:t>
                      </m:r>
                      <m:r>
                        <a:rPr lang="en-US" sz="1600" b="0" i="0" smtClean="0">
                          <a:latin typeface="Cambria Math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Determine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condition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required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in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order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for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bond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to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be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bought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par</m:t>
                      </m:r>
                      <m:r>
                        <a:rPr lang="en-US" sz="1600" b="0" i="0" smtClean="0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5029200"/>
                <a:ext cx="7156831" cy="246221"/>
              </a:xfrm>
              <a:prstGeom prst="rect">
                <a:avLst/>
              </a:prstGeom>
              <a:blipFill rotWithShape="0">
                <a:blip r:embed="rId5"/>
                <a:stretch>
                  <a:fillRect l="-170" t="-142500" b="-17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09600" y="5392579"/>
                <a:ext cx="432047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purchase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we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know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values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of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𝐹</m:t>
                      </m:r>
                      <m:r>
                        <a:rPr lang="en-US" sz="1600" b="0" i="1" smtClean="0">
                          <a:latin typeface="Cambria Math" charset="0"/>
                        </a:rPr>
                        <m:t>, 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charset="0"/>
                        </a:rPr>
                        <m:t>, 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𝑟</m:t>
                      </m:r>
                      <m:r>
                        <a:rPr lang="en-US" sz="1600" b="0" i="1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and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1600" b="0" i="0" smtClean="0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5392579"/>
                <a:ext cx="4320477" cy="246221"/>
              </a:xfrm>
              <a:prstGeom prst="rect">
                <a:avLst/>
              </a:prstGeom>
              <a:blipFill rotWithShape="0">
                <a:blip r:embed="rId6"/>
                <a:stretch>
                  <a:fillRect t="-142500" r="-282" b="-17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81000" y="5715000"/>
                <a:ext cx="755014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We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need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coupon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and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interest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earned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each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installment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to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be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equal</m:t>
                      </m:r>
                      <m:r>
                        <a:rPr lang="en-US" sz="1600" b="0" i="0" smtClean="0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715000"/>
                <a:ext cx="7550144" cy="246221"/>
              </a:xfrm>
              <a:prstGeom prst="rect">
                <a:avLst/>
              </a:prstGeom>
              <a:blipFill rotWithShape="0">
                <a:blip r:embed="rId7"/>
                <a:stretch>
                  <a:fillRect t="-142500" r="-646" b="-17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668374" y="6078379"/>
                <a:ext cx="229402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charset="0"/>
                        </a:rPr>
                        <m:t>𝐶</m:t>
                      </m:r>
                      <m:r>
                        <a:rPr lang="en-US" sz="1600" b="0" i="1" smtClean="0">
                          <a:latin typeface="Cambria Math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𝐹</m:t>
                      </m:r>
                      <m:r>
                        <a:rPr lang="en-US" sz="1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1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𝑟</m:t>
                      </m:r>
                      <m:r>
                        <a:rPr lang="en-US" sz="1600" b="0" i="1" smtClean="0">
                          <a:latin typeface="Cambria Math" charset="0"/>
                        </a:rPr>
                        <m:t>  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and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  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1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8374" y="6078379"/>
                <a:ext cx="2294026" cy="246221"/>
              </a:xfrm>
              <a:prstGeom prst="rect">
                <a:avLst/>
              </a:prstGeom>
              <a:blipFill rotWithShape="0">
                <a:blip r:embed="rId8"/>
                <a:stretch>
                  <a:fillRect l="-266" t="-139024" r="-1862" b="-1707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=0.025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4972" r="-5525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91011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000" b="1" i="0" smtClean="0">
                          <a:latin typeface="Cambria Math" charset="0"/>
                        </a:rPr>
                        <m:t>𝐀𝐦𝐨𝐫𝐭𝐢𝐳𝐚𝐭𝐢𝐨𝐧</m:t>
                      </m:r>
                      <m:r>
                        <a:rPr lang="en-US" sz="4000" b="1" i="0" smtClean="0">
                          <a:latin typeface="Cambria Math" charset="0"/>
                        </a:rPr>
                        <m:t> </m:t>
                      </m:r>
                      <m:r>
                        <a:rPr lang="en-US" sz="4000" b="1" i="0" smtClean="0">
                          <a:latin typeface="Cambria Math" charset="0"/>
                        </a:rPr>
                        <m:t>𝐓𝐚𝐛𝐥𝐞</m:t>
                      </m:r>
                    </m:oMath>
                  </m:oMathPara>
                </a14:m>
                <a:endParaRPr lang="en-US" sz="4000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Time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𝒌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Payment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𝑪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Interest</a:t>
                          </a:r>
                          <a:r>
                            <a:rPr lang="en-US" baseline="0" dirty="0"/>
                            <a:t> Earned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Principal</a:t>
                          </a:r>
                          <a:r>
                            <a:rPr lang="en-US" baseline="0" dirty="0"/>
                            <a:t> Adjustment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𝑷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Book</a:t>
                          </a:r>
                          <a:r>
                            <a:rPr lang="en-US" baseline="0" dirty="0"/>
                            <a:t> Value</a:t>
                          </a:r>
                          <a:endParaRPr lang="en-US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𝑩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𝑃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𝑅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4"/>
                        </a:ext>
                      </a:extLst>
                    </a:gridCol>
                  </a:tblGrid>
                  <a:tr h="9144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500" t="-3311" r="-4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100500" t="-3311" r="-3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00500" t="-3311" r="-2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65929" t="-3311" r="-160177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31006" t="-3311" r="-1117" b="-21125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255738" r="-1117" b="-4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355738" r="-1117" b="-3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455738" r="-1117" b="-2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555738" r="-1117" b="-1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655738" r="-1117" b="-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09600" y="5029200"/>
                <a:ext cx="71568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Question</m:t>
                      </m:r>
                      <m:r>
                        <a:rPr lang="en-US" sz="1600" b="0" i="0" smtClean="0">
                          <a:latin typeface="Cambria Math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Determine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condition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required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in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order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for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bond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to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be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bought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par</m:t>
                      </m:r>
                      <m:r>
                        <a:rPr lang="en-US" sz="1600" b="0" i="0" smtClean="0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5029200"/>
                <a:ext cx="7156831" cy="246221"/>
              </a:xfrm>
              <a:prstGeom prst="rect">
                <a:avLst/>
              </a:prstGeom>
              <a:blipFill rotWithShape="0">
                <a:blip r:embed="rId5"/>
                <a:stretch>
                  <a:fillRect l="-170" t="-142500" b="-17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09600" y="5392579"/>
                <a:ext cx="432047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purchase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we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know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values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of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𝐹</m:t>
                      </m:r>
                      <m:r>
                        <a:rPr lang="en-US" sz="1600" b="0" i="1" smtClean="0">
                          <a:latin typeface="Cambria Math" charset="0"/>
                        </a:rPr>
                        <m:t>, 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charset="0"/>
                        </a:rPr>
                        <m:t>, 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𝑟</m:t>
                      </m:r>
                      <m:r>
                        <a:rPr lang="en-US" sz="1600" b="0" i="1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and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1600" b="0" i="0" smtClean="0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5392579"/>
                <a:ext cx="4320477" cy="246221"/>
              </a:xfrm>
              <a:prstGeom prst="rect">
                <a:avLst/>
              </a:prstGeom>
              <a:blipFill rotWithShape="0">
                <a:blip r:embed="rId6"/>
                <a:stretch>
                  <a:fillRect t="-142500" r="-282" b="-17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81000" y="5715000"/>
                <a:ext cx="755014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We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need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coupon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and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interest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earned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each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installment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to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be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equal</m:t>
                      </m:r>
                      <m:r>
                        <a:rPr lang="en-US" sz="1600" b="0" i="0" smtClean="0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715000"/>
                <a:ext cx="7550144" cy="246221"/>
              </a:xfrm>
              <a:prstGeom prst="rect">
                <a:avLst/>
              </a:prstGeom>
              <a:blipFill rotWithShape="0">
                <a:blip r:embed="rId7"/>
                <a:stretch>
                  <a:fillRect t="-142500" r="-646" b="-17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668374" y="6078379"/>
                <a:ext cx="229402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charset="0"/>
                        </a:rPr>
                        <m:t>𝐶</m:t>
                      </m:r>
                      <m:r>
                        <a:rPr lang="en-US" sz="1600" b="0" i="1" smtClean="0">
                          <a:latin typeface="Cambria Math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𝐹</m:t>
                      </m:r>
                      <m:r>
                        <a:rPr lang="en-US" sz="1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1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𝑟</m:t>
                      </m:r>
                      <m:r>
                        <a:rPr lang="en-US" sz="1600" b="0" i="1" smtClean="0">
                          <a:latin typeface="Cambria Math" charset="0"/>
                        </a:rPr>
                        <m:t>  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and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  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1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8374" y="6078379"/>
                <a:ext cx="2294026" cy="246221"/>
              </a:xfrm>
              <a:prstGeom prst="rect">
                <a:avLst/>
              </a:prstGeom>
              <a:blipFill rotWithShape="0">
                <a:blip r:embed="rId8"/>
                <a:stretch>
                  <a:fillRect l="-266" t="-139024" r="-1862" b="-1707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702511" y="6078379"/>
                <a:ext cx="250517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0</m:t>
                          </m:r>
                        </m:sub>
                      </m:sSub>
                      <m:r>
                        <a:rPr lang="en-US" sz="1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𝑅</m:t>
                      </m:r>
                      <m:r>
                        <a:rPr lang="en-US" sz="16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if</m:t>
                      </m:r>
                      <m:r>
                        <a:rPr lang="en-US" sz="16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bought</m:t>
                      </m:r>
                      <m:r>
                        <a:rPr lang="en-US" sz="16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at</m:t>
                      </m:r>
                      <m:r>
                        <a:rPr lang="en-US" sz="16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par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2511" y="6078379"/>
                <a:ext cx="2505173" cy="246221"/>
              </a:xfrm>
              <a:prstGeom prst="rect">
                <a:avLst/>
              </a:prstGeom>
              <a:blipFill rotWithShape="0">
                <a:blip r:embed="rId9"/>
                <a:stretch>
                  <a:fillRect t="-139024" r="-2676" b="-1707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=0.025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4972" r="-5525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14179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000" b="1" i="0" smtClean="0">
                          <a:latin typeface="Cambria Math" charset="0"/>
                        </a:rPr>
                        <m:t>𝐀𝐦𝐨𝐫𝐭𝐢𝐳𝐚𝐭𝐢𝐨𝐧</m:t>
                      </m:r>
                      <m:r>
                        <a:rPr lang="en-US" sz="4000" b="1" i="0" smtClean="0">
                          <a:latin typeface="Cambria Math" charset="0"/>
                        </a:rPr>
                        <m:t> </m:t>
                      </m:r>
                      <m:r>
                        <a:rPr lang="en-US" sz="4000" b="1" i="0" smtClean="0">
                          <a:latin typeface="Cambria Math" charset="0"/>
                        </a:rPr>
                        <m:t>𝐓𝐚𝐛𝐥𝐞</m:t>
                      </m:r>
                    </m:oMath>
                  </m:oMathPara>
                </a14:m>
                <a:endParaRPr lang="en-US" sz="4000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Time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𝒌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Payment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𝑪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Interest</a:t>
                          </a:r>
                          <a:r>
                            <a:rPr lang="en-US" baseline="0" dirty="0"/>
                            <a:t> Earned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Principal</a:t>
                          </a:r>
                          <a:r>
                            <a:rPr lang="en-US" baseline="0" dirty="0"/>
                            <a:t> Adjustment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𝑷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Book</a:t>
                          </a:r>
                          <a:r>
                            <a:rPr lang="en-US" baseline="0" dirty="0"/>
                            <a:t> Value</a:t>
                          </a:r>
                          <a:endParaRPr lang="en-US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𝑩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𝑃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𝑅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4"/>
                        </a:ext>
                      </a:extLst>
                    </a:gridCol>
                  </a:tblGrid>
                  <a:tr h="9144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500" t="-3311" r="-4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100500" t="-3311" r="-3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00500" t="-3311" r="-2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65929" t="-3311" r="-160177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31006" t="-3311" r="-1117" b="-21125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255738" r="-1117" b="-4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355738" r="-1117" b="-3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455738" r="-1117" b="-2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555738" r="-1117" b="-1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655738" r="-1117" b="-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=0.025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4972" r="-5525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09600" y="5029200"/>
                <a:ext cx="71568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Question</m:t>
                      </m:r>
                      <m:r>
                        <a:rPr lang="en-US" sz="1600" b="0" i="0" smtClean="0">
                          <a:latin typeface="Cambria Math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Determine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condition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required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in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order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for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bond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to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be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bought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par</m:t>
                      </m:r>
                      <m:r>
                        <a:rPr lang="en-US" sz="1600" b="0" i="0" smtClean="0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5029200"/>
                <a:ext cx="7156831" cy="246221"/>
              </a:xfrm>
              <a:prstGeom prst="rect">
                <a:avLst/>
              </a:prstGeom>
              <a:blipFill rotWithShape="0">
                <a:blip r:embed="rId6"/>
                <a:stretch>
                  <a:fillRect l="-170" t="-142500" b="-17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09600" y="5392579"/>
                <a:ext cx="432047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purchase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we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know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values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of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𝐹</m:t>
                      </m:r>
                      <m:r>
                        <a:rPr lang="en-US" sz="1600" b="0" i="1" smtClean="0">
                          <a:latin typeface="Cambria Math" charset="0"/>
                        </a:rPr>
                        <m:t>, 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charset="0"/>
                        </a:rPr>
                        <m:t>, 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𝑟</m:t>
                      </m:r>
                      <m:r>
                        <a:rPr lang="en-US" sz="1600" b="0" i="1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and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1600" b="0" i="0" smtClean="0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5392579"/>
                <a:ext cx="4320477" cy="246221"/>
              </a:xfrm>
              <a:prstGeom prst="rect">
                <a:avLst/>
              </a:prstGeom>
              <a:blipFill rotWithShape="0">
                <a:blip r:embed="rId7"/>
                <a:stretch>
                  <a:fillRect t="-142500" r="-282" b="-17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81000" y="5715000"/>
                <a:ext cx="755014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We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need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coupon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and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interest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earned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each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installment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to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be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equal</m:t>
                      </m:r>
                      <m:r>
                        <a:rPr lang="en-US" sz="1600" b="0" i="0" smtClean="0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715000"/>
                <a:ext cx="7550144" cy="246221"/>
              </a:xfrm>
              <a:prstGeom prst="rect">
                <a:avLst/>
              </a:prstGeom>
              <a:blipFill rotWithShape="0">
                <a:blip r:embed="rId8"/>
                <a:stretch>
                  <a:fillRect t="-142500" r="-646" b="-17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668374" y="6078379"/>
                <a:ext cx="221079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charset="0"/>
                        </a:rPr>
                        <m:t>𝐶</m:t>
                      </m:r>
                      <m:r>
                        <a:rPr lang="en-US" sz="1600" b="0" i="1" smtClean="0">
                          <a:latin typeface="Cambria Math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𝐹</m:t>
                      </m:r>
                      <m:r>
                        <a:rPr lang="en-US" sz="1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1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𝑟</m:t>
                      </m:r>
                      <m:r>
                        <a:rPr lang="en-US" sz="1600" b="0" i="1" smtClean="0">
                          <a:latin typeface="Cambria Math" charset="0"/>
                        </a:rPr>
                        <m:t>  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and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  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1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1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𝑅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8374" y="6078379"/>
                <a:ext cx="2210797" cy="246221"/>
              </a:xfrm>
              <a:prstGeom prst="rect">
                <a:avLst/>
              </a:prstGeom>
              <a:blipFill rotWithShape="0">
                <a:blip r:embed="rId9"/>
                <a:stretch>
                  <a:fillRect l="-276" t="-139024" r="-2762" b="-1707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702511" y="6078379"/>
                <a:ext cx="250517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0</m:t>
                          </m:r>
                        </m:sub>
                      </m:sSub>
                      <m:r>
                        <a:rPr lang="en-US" sz="1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𝑅</m:t>
                      </m:r>
                      <m:r>
                        <a:rPr lang="en-US" sz="16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if</m:t>
                      </m:r>
                      <m:r>
                        <a:rPr lang="en-US" sz="16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bought</m:t>
                      </m:r>
                      <m:r>
                        <a:rPr lang="en-US" sz="16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at</m:t>
                      </m:r>
                      <m:r>
                        <a:rPr lang="en-US" sz="16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par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2511" y="6078379"/>
                <a:ext cx="2505173" cy="246221"/>
              </a:xfrm>
              <a:prstGeom prst="rect">
                <a:avLst/>
              </a:prstGeom>
              <a:blipFill rotWithShape="0">
                <a:blip r:embed="rId10"/>
                <a:stretch>
                  <a:fillRect t="-139024" r="-2676" b="-1707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3334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000" b="1" i="0" smtClean="0">
                          <a:latin typeface="Cambria Math" charset="0"/>
                        </a:rPr>
                        <m:t>𝐀𝐦𝐨𝐫𝐭𝐢𝐳𝐚𝐭𝐢𝐨𝐧</m:t>
                      </m:r>
                      <m:r>
                        <a:rPr lang="en-US" sz="4000" b="1" i="0" smtClean="0">
                          <a:latin typeface="Cambria Math" charset="0"/>
                        </a:rPr>
                        <m:t> </m:t>
                      </m:r>
                      <m:r>
                        <a:rPr lang="en-US" sz="4000" b="1" i="0" smtClean="0">
                          <a:latin typeface="Cambria Math" charset="0"/>
                        </a:rPr>
                        <m:t>𝐓𝐚𝐛𝐥𝐞</m:t>
                      </m:r>
                    </m:oMath>
                  </m:oMathPara>
                </a14:m>
                <a:endParaRPr lang="en-US" sz="4000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Time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𝒌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Payment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charset="0"/>
                                  </a:rPr>
                                  <m:t>𝑪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Interest</a:t>
                          </a:r>
                          <a:r>
                            <a:rPr lang="en-US" baseline="0" dirty="0"/>
                            <a:t> Earned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Principal</a:t>
                          </a:r>
                          <a:r>
                            <a:rPr lang="en-US" baseline="0" dirty="0"/>
                            <a:t> Adjustment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𝑷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Book</a:t>
                          </a:r>
                          <a:r>
                            <a:rPr lang="en-US" baseline="0" dirty="0"/>
                            <a:t> Value</a:t>
                          </a:r>
                          <a:endParaRPr lang="en-US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𝑩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charset="0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b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𝑃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𝑅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=1200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941659" y="2120421"/>
              <a:ext cx="7211741" cy="2768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3"/>
                        </a:ext>
                      </a:extLst>
                    </a:gridCol>
                    <a:gridCol w="2182541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4"/>
                        </a:ext>
                      </a:extLst>
                    </a:gridCol>
                  </a:tblGrid>
                  <a:tr h="9144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500" t="-3311" r="-4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100500" t="-3311" r="-3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00500" t="-3311" r="-294000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65929" t="-3311" r="-160177" b="-21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 rotWithShape="0">
                          <a:blip r:embed="rId4"/>
                          <a:stretch>
                            <a:fillRect l="-231006" t="-3311" r="-1117" b="-21125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255738" r="-1117" b="-4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355738" r="-1117" b="-3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455738" r="-1117" b="-2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555738" r="-1117" b="-1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31006" t="-655738" r="-1117" b="-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=0.025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444823"/>
                <a:ext cx="110600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4972" r="-5525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09600" y="5029200"/>
                <a:ext cx="71568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Question</m:t>
                      </m:r>
                      <m:r>
                        <a:rPr lang="en-US" sz="1600" b="0" i="0" smtClean="0">
                          <a:latin typeface="Cambria Math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Determine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condition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required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in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order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for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bond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to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be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bought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par</m:t>
                      </m:r>
                      <m:r>
                        <a:rPr lang="en-US" sz="1600" b="0" i="0" smtClean="0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5029200"/>
                <a:ext cx="7156831" cy="246221"/>
              </a:xfrm>
              <a:prstGeom prst="rect">
                <a:avLst/>
              </a:prstGeom>
              <a:blipFill rotWithShape="0">
                <a:blip r:embed="rId6"/>
                <a:stretch>
                  <a:fillRect l="-170" t="-142500" b="-17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09600" y="5392579"/>
                <a:ext cx="432047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purchase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we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know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values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of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𝐹</m:t>
                      </m:r>
                      <m:r>
                        <a:rPr lang="en-US" sz="1600" b="0" i="1" smtClean="0">
                          <a:latin typeface="Cambria Math" charset="0"/>
                        </a:rPr>
                        <m:t>, 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charset="0"/>
                        </a:rPr>
                        <m:t>, 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𝑟</m:t>
                      </m:r>
                      <m:r>
                        <a:rPr lang="en-US" sz="1600" b="0" i="1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and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1600" b="0" i="0" smtClean="0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5392579"/>
                <a:ext cx="4320477" cy="246221"/>
              </a:xfrm>
              <a:prstGeom prst="rect">
                <a:avLst/>
              </a:prstGeom>
              <a:blipFill rotWithShape="0">
                <a:blip r:embed="rId7"/>
                <a:stretch>
                  <a:fillRect t="-142500" r="-282" b="-17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81000" y="5715000"/>
                <a:ext cx="755014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We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need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coupon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and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interest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earned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each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installment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to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be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equal</m:t>
                      </m:r>
                      <m:r>
                        <a:rPr lang="en-US" sz="1600" b="0" i="0" smtClean="0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715000"/>
                <a:ext cx="7550144" cy="246221"/>
              </a:xfrm>
              <a:prstGeom prst="rect">
                <a:avLst/>
              </a:prstGeom>
              <a:blipFill rotWithShape="0">
                <a:blip r:embed="rId8"/>
                <a:stretch>
                  <a:fillRect t="-142500" r="-646" b="-17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702511" y="6078379"/>
                <a:ext cx="250517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0</m:t>
                          </m:r>
                        </m:sub>
                      </m:sSub>
                      <m:r>
                        <a:rPr lang="en-US" sz="1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𝑅</m:t>
                      </m:r>
                      <m:r>
                        <a:rPr lang="en-US" sz="16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if</m:t>
                      </m:r>
                      <m:r>
                        <a:rPr lang="en-US" sz="16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bought</m:t>
                      </m:r>
                      <m:r>
                        <a:rPr lang="en-US" sz="16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at</m:t>
                      </m:r>
                      <m:r>
                        <a:rPr lang="en-US" sz="16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par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2511" y="6078379"/>
                <a:ext cx="2505173" cy="246221"/>
              </a:xfrm>
              <a:prstGeom prst="rect">
                <a:avLst/>
              </a:prstGeom>
              <a:blipFill rotWithShape="0">
                <a:blip r:embed="rId9"/>
                <a:stretch>
                  <a:fillRect t="-139024" r="-2676" b="-1707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33955" y="6400800"/>
                <a:ext cx="536204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smtClean="0">
                          <a:latin typeface="Cambria Math" charset="0"/>
                        </a:rPr>
                        <m:t>A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nswer</m:t>
                      </m:r>
                      <m:r>
                        <a:rPr lang="en-US" sz="1600" b="0" i="0" smtClean="0">
                          <a:latin typeface="Cambria Math" charset="0"/>
                        </a:rPr>
                        <m:t>:</m:t>
                      </m:r>
                      <m:r>
                        <a:rPr lang="en-US" sz="1600" b="0" i="1" smtClean="0">
                          <a:latin typeface="Cambria Math" charset="0"/>
                        </a:rPr>
                        <m:t>  </m:t>
                      </m:r>
                      <m:r>
                        <a:rPr lang="en-US" sz="1600" i="1">
                          <a:latin typeface="Cambria Math" charset="0"/>
                        </a:rPr>
                        <m:t>𝐹</m:t>
                      </m:r>
                      <m:r>
                        <a:rPr lang="en-US" sz="16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16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𝑟</m:t>
                      </m:r>
                      <m:r>
                        <a:rPr lang="en-US" sz="16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𝑅</m:t>
                      </m:r>
                      <m:r>
                        <a:rPr lang="en-US" sz="16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1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𝑖</m:t>
                      </m:r>
                      <m:r>
                        <a:rPr lang="en-US" sz="1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in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order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for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bond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to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be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bought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at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par</m:t>
                      </m:r>
                      <m:r>
                        <a:rPr lang="en-US" sz="1600" b="0" i="0" smtClean="0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955" y="6400800"/>
                <a:ext cx="5362045" cy="246221"/>
              </a:xfrm>
              <a:prstGeom prst="rect">
                <a:avLst/>
              </a:prstGeom>
              <a:blipFill rotWithShape="0">
                <a:blip r:embed="rId10"/>
                <a:stretch>
                  <a:fillRect l="-682" t="-142500" b="-17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668374" y="6078379"/>
                <a:ext cx="221079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charset="0"/>
                        </a:rPr>
                        <m:t>𝐶</m:t>
                      </m:r>
                      <m:r>
                        <a:rPr lang="en-US" sz="1600" b="0" i="1" smtClean="0">
                          <a:latin typeface="Cambria Math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𝐹</m:t>
                      </m:r>
                      <m:r>
                        <a:rPr lang="en-US" sz="1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1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𝑟</m:t>
                      </m:r>
                      <m:r>
                        <a:rPr lang="en-US" sz="1600" b="0" i="1" smtClean="0">
                          <a:latin typeface="Cambria Math" charset="0"/>
                        </a:rPr>
                        <m:t>  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charset="0"/>
                        </a:rPr>
                        <m:t>and</m:t>
                      </m:r>
                      <m:r>
                        <a:rPr lang="en-US" sz="1600" b="0" i="0" smtClean="0">
                          <a:latin typeface="Cambria Math" charset="0"/>
                        </a:rPr>
                        <m:t>   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1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1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𝑅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8374" y="6078379"/>
                <a:ext cx="2210797" cy="246221"/>
              </a:xfrm>
              <a:prstGeom prst="rect">
                <a:avLst/>
              </a:prstGeom>
              <a:blipFill rotWithShape="0">
                <a:blip r:embed="rId11"/>
                <a:stretch>
                  <a:fillRect l="-276" t="-139024" r="-2762" b="-1707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06233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>
            <a:cxnSpLocks/>
          </p:cNvCxnSpPr>
          <p:nvPr/>
        </p:nvCxnSpPr>
        <p:spPr>
          <a:xfrm>
            <a:off x="6705600" y="2864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Another Bond Pricing Formula</a:t>
            </a:r>
          </a:p>
        </p:txBody>
      </p:sp>
    </p:spTree>
    <p:extLst>
      <p:ext uri="{BB962C8B-B14F-4D97-AF65-F5344CB8AC3E}">
        <p14:creationId xmlns:p14="http://schemas.microsoft.com/office/powerpoint/2010/main" val="2943693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>
            <a:cxnSpLocks/>
          </p:cNvCxnSpPr>
          <p:nvPr/>
        </p:nvCxnSpPr>
        <p:spPr>
          <a:xfrm>
            <a:off x="6705600" y="2864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Another Bond Pricing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003843" y="3657600"/>
                <a:ext cx="311662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Coupon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𝐹𝑟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3843" y="3657600"/>
                <a:ext cx="3116622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174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6507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You buy a 4-year 1000 face value bond, redeemable at 1200, with 3% annual coupons.  Determine the price of the bond to yield 2.5% annual effective.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23" name="Straight Arrow Connector 22"/>
          <p:cNvCxnSpPr>
            <a:cxnSpLocks/>
          </p:cNvCxnSpPr>
          <p:nvPr/>
        </p:nvCxnSpPr>
        <p:spPr>
          <a:xfrm flipV="1">
            <a:off x="1295400" y="39624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2971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</p:cNvCxnSpPr>
          <p:nvPr/>
        </p:nvCxnSpPr>
        <p:spPr>
          <a:xfrm>
            <a:off x="1828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/>
          </p:cNvCxnSpPr>
          <p:nvPr/>
        </p:nvCxnSpPr>
        <p:spPr>
          <a:xfrm>
            <a:off x="1828800" y="4267200"/>
            <a:ext cx="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733973" y="46482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3973" y="4648200"/>
                <a:ext cx="222690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24324" r="-24324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62472" y="2895600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1</m:t>
                      </m:r>
                      <m:r>
                        <a:rPr lang="en-US" b="0" i="1" smtClean="0">
                          <a:latin typeface="Cambria Math" charset="0"/>
                        </a:rPr>
                        <m:t>200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2472" y="2895600"/>
                <a:ext cx="688848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062472" y="3352800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3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2472" y="3352800"/>
                <a:ext cx="68884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806952" y="3355848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3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6952" y="3355848"/>
                <a:ext cx="688848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663952" y="3355848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3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3952" y="3355848"/>
                <a:ext cx="688848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4114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cxnSpLocks/>
          </p:cNvCxnSpPr>
          <p:nvPr/>
        </p:nvCxnSpPr>
        <p:spPr>
          <a:xfrm>
            <a:off x="6400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916936" y="42349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4234934"/>
                <a:ext cx="120226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59936" y="42349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9936" y="4234934"/>
                <a:ext cx="120226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336792" y="4233672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6792" y="4233672"/>
                <a:ext cx="120225" cy="184666"/>
              </a:xfrm>
              <a:prstGeom prst="rect">
                <a:avLst/>
              </a:prstGeom>
              <a:blipFill rotWithShape="0">
                <a:blip r:embed="rId10"/>
                <a:stretch>
                  <a:fillRect l="-31579" r="-31579"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Example</a:t>
            </a:r>
          </a:p>
        </p:txBody>
      </p:sp>
      <p:cxnSp>
        <p:nvCxnSpPr>
          <p:cNvPr id="42" name="Straight Connector 41"/>
          <p:cNvCxnSpPr>
            <a:cxnSpLocks/>
          </p:cNvCxnSpPr>
          <p:nvPr/>
        </p:nvCxnSpPr>
        <p:spPr>
          <a:xfrm>
            <a:off x="5257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949952" y="3352800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3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9952" y="3352800"/>
                <a:ext cx="688848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202936" y="4233672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2936" y="4233672"/>
                <a:ext cx="120225" cy="184666"/>
              </a:xfrm>
              <a:prstGeom prst="rect">
                <a:avLst/>
              </a:prstGeom>
              <a:blipFill rotWithShape="0">
                <a:blip r:embed="rId12"/>
                <a:stretch>
                  <a:fillRect l="-31579" r="-31579"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95884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>
            <a:cxnSpLocks/>
          </p:cNvCxnSpPr>
          <p:nvPr/>
        </p:nvCxnSpPr>
        <p:spPr>
          <a:xfrm>
            <a:off x="6705600" y="2864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740263" y="4267200"/>
                <a:ext cx="2198551" cy="3352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>
                          <a:latin typeface="Cambria Math" charset="0"/>
                        </a:rPr>
                        <m:t>𝐶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|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263" y="4267200"/>
                <a:ext cx="2198551" cy="335285"/>
              </a:xfrm>
              <a:prstGeom prst="rect">
                <a:avLst/>
              </a:prstGeom>
              <a:blipFill rotWithShape="0">
                <a:blip r:embed="rId11"/>
                <a:stretch>
                  <a:fillRect l="-2216" b="-2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Another Bond Pricing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003843" y="3657600"/>
                <a:ext cx="311662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Coupon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𝐹𝑟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3843" y="3657600"/>
                <a:ext cx="3116622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174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44828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>
            <a:cxnSpLocks/>
          </p:cNvCxnSpPr>
          <p:nvPr/>
        </p:nvCxnSpPr>
        <p:spPr>
          <a:xfrm>
            <a:off x="6705600" y="2864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740263" y="4267200"/>
                <a:ext cx="2319546" cy="3352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𝐹𝑟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|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263" y="4267200"/>
                <a:ext cx="2319546" cy="335285"/>
              </a:xfrm>
              <a:prstGeom prst="rect">
                <a:avLst/>
              </a:prstGeom>
              <a:blipFill rotWithShape="0">
                <a:blip r:embed="rId11"/>
                <a:stretch>
                  <a:fillRect l="-1837" b="-2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Another Bond Pricing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003843" y="3657600"/>
                <a:ext cx="311662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Coupon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𝐹𝑟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3843" y="3657600"/>
                <a:ext cx="3116622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174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0779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>
            <a:cxnSpLocks/>
          </p:cNvCxnSpPr>
          <p:nvPr/>
        </p:nvCxnSpPr>
        <p:spPr>
          <a:xfrm>
            <a:off x="6705600" y="2864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740263" y="4267200"/>
                <a:ext cx="3274294" cy="3352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𝐹𝑟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|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263" y="4267200"/>
                <a:ext cx="3274294" cy="335285"/>
              </a:xfrm>
              <a:prstGeom prst="rect">
                <a:avLst/>
              </a:prstGeom>
              <a:blipFill rotWithShape="0">
                <a:blip r:embed="rId11"/>
                <a:stretch>
                  <a:fillRect l="-1301" b="-2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Another Bond Pricing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003843" y="3657600"/>
                <a:ext cx="311662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Coupon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𝐹𝑟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3843" y="3657600"/>
                <a:ext cx="3116622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174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36057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>
            <a:cxnSpLocks/>
          </p:cNvCxnSpPr>
          <p:nvPr/>
        </p:nvCxnSpPr>
        <p:spPr>
          <a:xfrm>
            <a:off x="6705600" y="2864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740263" y="4267200"/>
                <a:ext cx="3271408" cy="3352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𝐹𝑟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|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(1−</m:t>
                      </m:r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263" y="4267200"/>
                <a:ext cx="3271408" cy="335285"/>
              </a:xfrm>
              <a:prstGeom prst="rect">
                <a:avLst/>
              </a:prstGeom>
              <a:blipFill rotWithShape="0">
                <a:blip r:embed="rId11"/>
                <a:stretch>
                  <a:fillRect l="-1304" r="-2421" b="-2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Another Bond Pricing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003843" y="3657600"/>
                <a:ext cx="311662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Coupon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𝐹𝑟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3843" y="3657600"/>
                <a:ext cx="3116622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174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81209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>
            <a:cxnSpLocks/>
          </p:cNvCxnSpPr>
          <p:nvPr/>
        </p:nvCxnSpPr>
        <p:spPr>
          <a:xfrm>
            <a:off x="6705600" y="2864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740263" y="4267200"/>
                <a:ext cx="3271408" cy="3352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𝐹𝑟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|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(1−</m:t>
                      </m:r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263" y="4267200"/>
                <a:ext cx="3271408" cy="335285"/>
              </a:xfrm>
              <a:prstGeom prst="rect">
                <a:avLst/>
              </a:prstGeom>
              <a:blipFill rotWithShape="0">
                <a:blip r:embed="rId11"/>
                <a:stretch>
                  <a:fillRect l="-1304" r="-2421" b="-2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Another Bond Pricing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003843" y="3657600"/>
                <a:ext cx="311662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Coupon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𝐹𝑟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3843" y="3657600"/>
                <a:ext cx="3116622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174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981058" y="4150332"/>
                <a:ext cx="276742" cy="5740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058" y="4150332"/>
                <a:ext cx="276742" cy="574068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477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>
            <a:cxnSpLocks/>
          </p:cNvCxnSpPr>
          <p:nvPr/>
        </p:nvCxnSpPr>
        <p:spPr>
          <a:xfrm>
            <a:off x="6705600" y="2864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740263" y="4267200"/>
                <a:ext cx="2926827" cy="3352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𝐹𝑟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|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𝑅𝑖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|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263" y="4267200"/>
                <a:ext cx="2926827" cy="335285"/>
              </a:xfrm>
              <a:prstGeom prst="rect">
                <a:avLst/>
              </a:prstGeom>
              <a:blipFill rotWithShape="0">
                <a:blip r:embed="rId11"/>
                <a:stretch>
                  <a:fillRect l="-1455" r="-4782" b="-2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Another Bond Pricing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003843" y="3657600"/>
                <a:ext cx="311662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Coupon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𝐹𝑟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3843" y="3657600"/>
                <a:ext cx="3116622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174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70994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>
            <a:cxnSpLocks/>
          </p:cNvCxnSpPr>
          <p:nvPr/>
        </p:nvCxnSpPr>
        <p:spPr>
          <a:xfrm>
            <a:off x="6705600" y="2864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740263" y="4267200"/>
                <a:ext cx="2926827" cy="3352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𝐹𝑟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|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𝑅𝑖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|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263" y="4267200"/>
                <a:ext cx="2926827" cy="335285"/>
              </a:xfrm>
              <a:prstGeom prst="rect">
                <a:avLst/>
              </a:prstGeom>
              <a:blipFill rotWithShape="0">
                <a:blip r:embed="rId11"/>
                <a:stretch>
                  <a:fillRect l="-1455" r="-4782" b="-2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Another Bond Pricing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003843" y="3657600"/>
                <a:ext cx="311662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Coupon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𝐹𝑟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3843" y="3657600"/>
                <a:ext cx="3116622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174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83347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>
            <a:cxnSpLocks/>
          </p:cNvCxnSpPr>
          <p:nvPr/>
        </p:nvCxnSpPr>
        <p:spPr>
          <a:xfrm>
            <a:off x="6705600" y="2864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740263" y="4267200"/>
                <a:ext cx="2614627" cy="3352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𝐹𝑟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|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263" y="4267200"/>
                <a:ext cx="2614627" cy="335285"/>
              </a:xfrm>
              <a:prstGeom prst="rect">
                <a:avLst/>
              </a:prstGeom>
              <a:blipFill rotWithShape="0">
                <a:blip r:embed="rId11"/>
                <a:stretch>
                  <a:fillRect l="-1632" r="-5594" b="-2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Another Bond Pricing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003843" y="3657600"/>
                <a:ext cx="311662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Coupon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𝐹𝑟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3843" y="3657600"/>
                <a:ext cx="3116622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174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73920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>
            <a:cxnSpLocks/>
          </p:cNvCxnSpPr>
          <p:nvPr/>
        </p:nvCxnSpPr>
        <p:spPr>
          <a:xfrm>
            <a:off x="6705600" y="2864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740263" y="4267200"/>
                <a:ext cx="2614627" cy="3352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𝐹𝑟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|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263" y="4267200"/>
                <a:ext cx="2614627" cy="335285"/>
              </a:xfrm>
              <a:prstGeom prst="rect">
                <a:avLst/>
              </a:prstGeom>
              <a:blipFill rotWithShape="0">
                <a:blip r:embed="rId11"/>
                <a:stretch>
                  <a:fillRect l="-1632" r="-5594" b="-2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Another Bond Pricing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003843" y="3657600"/>
                <a:ext cx="311662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Coupon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𝐹𝑟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3843" y="3657600"/>
                <a:ext cx="3116622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174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657173" y="4724400"/>
                <a:ext cx="65258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S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ometimes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referred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to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</m:t>
                      </m:r>
                      <m:r>
                        <m:rPr>
                          <m:sty m:val="p"/>
                        </m:rPr>
                        <a:rPr lang="en-US" sz="2000" b="0" i="1" smtClean="0">
                          <a:latin typeface="Cambria Math" charset="0"/>
                        </a:rPr>
                        <m:t>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Premium</m:t>
                      </m:r>
                      <m:r>
                        <a:rPr lang="en-US" sz="2000" b="0" i="0" smtClean="0">
                          <a:latin typeface="Cambria Math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Discount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Formula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7173" y="4724400"/>
                <a:ext cx="6525825" cy="307777"/>
              </a:xfrm>
              <a:prstGeom prst="rect">
                <a:avLst/>
              </a:prstGeom>
              <a:blipFill rotWithShape="0">
                <a:blip r:embed="rId13"/>
                <a:stretch>
                  <a:fillRect t="-146000" r="-374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30823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>
            <a:cxnSpLocks/>
          </p:cNvCxnSpPr>
          <p:nvPr/>
        </p:nvCxnSpPr>
        <p:spPr>
          <a:xfrm>
            <a:off x="6705600" y="2864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740263" y="4267200"/>
                <a:ext cx="2614627" cy="3352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𝐹𝑟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|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263" y="4267200"/>
                <a:ext cx="2614627" cy="335285"/>
              </a:xfrm>
              <a:prstGeom prst="rect">
                <a:avLst/>
              </a:prstGeom>
              <a:blipFill rotWithShape="0">
                <a:blip r:embed="rId11"/>
                <a:stretch>
                  <a:fillRect l="-1632" r="-5594" b="-2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Another Bond Pricing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003843" y="3657600"/>
                <a:ext cx="311662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Coupon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𝐹𝑟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3843" y="3657600"/>
                <a:ext cx="3116622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174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657173" y="4724400"/>
                <a:ext cx="65258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S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ometimes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referred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to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</m:t>
                      </m:r>
                      <m:r>
                        <m:rPr>
                          <m:sty m:val="p"/>
                        </m:rPr>
                        <a:rPr lang="en-US" sz="2000" b="0" i="1" smtClean="0">
                          <a:latin typeface="Cambria Math" charset="0"/>
                        </a:rPr>
                        <m:t>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Premium</m:t>
                      </m:r>
                      <m:r>
                        <a:rPr lang="en-US" sz="2000" b="0" i="0" smtClean="0">
                          <a:latin typeface="Cambria Math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Discount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Formula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7173" y="4724400"/>
                <a:ext cx="6525825" cy="307777"/>
              </a:xfrm>
              <a:prstGeom prst="rect">
                <a:avLst/>
              </a:prstGeom>
              <a:blipFill rotWithShape="0">
                <a:blip r:embed="rId13"/>
                <a:stretch>
                  <a:fillRect t="-146000" r="-374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676400" y="5151115"/>
                <a:ext cx="7157344" cy="3352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i="1">
                          <a:latin typeface="Cambria Math" charset="0"/>
                        </a:rPr>
                        <m:t>𝐹𝑟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&gt;</m:t>
                      </m:r>
                      <m:r>
                        <a:rPr lang="en-US" sz="2000" i="1">
                          <a:latin typeface="Cambria Math" charset="0"/>
                        </a:rPr>
                        <m:t>𝑅𝑖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</m:t>
                      </m:r>
                      <m:r>
                        <m:rPr>
                          <m:sty m:val="p"/>
                        </m:rPr>
                        <a:rPr lang="en-US" sz="2000" b="0" i="1" smtClean="0">
                          <a:latin typeface="Cambria Math" charset="0"/>
                        </a:rPr>
                        <m:t>he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bond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bought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premium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a:rPr lang="en-US" sz="2000" i="1">
                          <a:latin typeface="Cambria Math" charset="0"/>
                        </a:rPr>
                        <m:t>(</m:t>
                      </m:r>
                      <m:r>
                        <a:rPr lang="en-US" sz="2000" i="1">
                          <a:latin typeface="Cambria Math" charset="0"/>
                        </a:rPr>
                        <m:t>𝐹𝑟</m:t>
                      </m:r>
                      <m:r>
                        <a:rPr lang="en-US" sz="2000" i="1">
                          <a:latin typeface="Cambria Math" charset="0"/>
                        </a:rPr>
                        <m:t>−</m:t>
                      </m:r>
                      <m:r>
                        <a:rPr lang="en-US" sz="2000" i="1">
                          <a:latin typeface="Cambria Math" charset="0"/>
                        </a:rPr>
                        <m:t>𝑅𝑖</m:t>
                      </m:r>
                      <m:r>
                        <a:rPr lang="en-US" sz="2000" i="1">
                          <a:latin typeface="Cambria Math" charset="0"/>
                        </a:rPr>
                        <m:t>)∙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|</m:t>
                          </m:r>
                        </m:sub>
                      </m:sSub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5151115"/>
                <a:ext cx="7157344" cy="335285"/>
              </a:xfrm>
              <a:prstGeom prst="rect">
                <a:avLst/>
              </a:prstGeom>
              <a:blipFill rotWithShape="0">
                <a:blip r:embed="rId14"/>
                <a:stretch>
                  <a:fillRect l="-767" t="-130909" r="-2129" b="-15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2811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You buy a 4-year 1000 face value bond, redeemable at 1200, with 3% annual coupons.  Determine the price of the bond to yield 2.5% annual effective.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23" name="Straight Arrow Connector 22"/>
          <p:cNvCxnSpPr>
            <a:cxnSpLocks/>
          </p:cNvCxnSpPr>
          <p:nvPr/>
        </p:nvCxnSpPr>
        <p:spPr>
          <a:xfrm flipV="1">
            <a:off x="1295400" y="39624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2971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</p:cNvCxnSpPr>
          <p:nvPr/>
        </p:nvCxnSpPr>
        <p:spPr>
          <a:xfrm>
            <a:off x="1828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/>
          </p:cNvCxnSpPr>
          <p:nvPr/>
        </p:nvCxnSpPr>
        <p:spPr>
          <a:xfrm>
            <a:off x="1828800" y="4267200"/>
            <a:ext cx="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733973" y="46482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3973" y="4648200"/>
                <a:ext cx="222690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24324" r="-24324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62472" y="2895600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1</m:t>
                      </m:r>
                      <m:r>
                        <a:rPr lang="en-US" b="0" i="1" smtClean="0">
                          <a:latin typeface="Cambria Math" charset="0"/>
                        </a:rPr>
                        <m:t>200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2472" y="2895600"/>
                <a:ext cx="688848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062472" y="3352800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3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2472" y="3352800"/>
                <a:ext cx="68884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806952" y="3355848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3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6952" y="3355848"/>
                <a:ext cx="688848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663952" y="3355848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3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3952" y="3355848"/>
                <a:ext cx="688848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4114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cxnSpLocks/>
          </p:cNvCxnSpPr>
          <p:nvPr/>
        </p:nvCxnSpPr>
        <p:spPr>
          <a:xfrm>
            <a:off x="6400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916936" y="42349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4234934"/>
                <a:ext cx="120226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59936" y="42349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9936" y="4234934"/>
                <a:ext cx="120226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336792" y="4233672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6792" y="4233672"/>
                <a:ext cx="120225" cy="184666"/>
              </a:xfrm>
              <a:prstGeom prst="rect">
                <a:avLst/>
              </a:prstGeom>
              <a:blipFill rotWithShape="0">
                <a:blip r:embed="rId10"/>
                <a:stretch>
                  <a:fillRect l="-31579" r="-31579"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Example</a:t>
            </a:r>
          </a:p>
        </p:txBody>
      </p:sp>
      <p:cxnSp>
        <p:nvCxnSpPr>
          <p:cNvPr id="42" name="Straight Connector 41"/>
          <p:cNvCxnSpPr>
            <a:cxnSpLocks/>
          </p:cNvCxnSpPr>
          <p:nvPr/>
        </p:nvCxnSpPr>
        <p:spPr>
          <a:xfrm>
            <a:off x="5257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949952" y="3352800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3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9952" y="3352800"/>
                <a:ext cx="688848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202936" y="4233672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2936" y="4233672"/>
                <a:ext cx="120225" cy="184666"/>
              </a:xfrm>
              <a:prstGeom prst="rect">
                <a:avLst/>
              </a:prstGeom>
              <a:blipFill rotWithShape="0">
                <a:blip r:embed="rId12"/>
                <a:stretch>
                  <a:fillRect l="-31579" r="-31579"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981200" y="4626864"/>
                <a:ext cx="2901885" cy="3472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=30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4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|0.025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+1200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0.025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4</m:t>
                          </m:r>
                        </m:sup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4626864"/>
                <a:ext cx="2901885" cy="347275"/>
              </a:xfrm>
              <a:prstGeom prst="rect">
                <a:avLst/>
              </a:prstGeom>
              <a:blipFill rotWithShape="0">
                <a:blip r:embed="rId13"/>
                <a:stretch>
                  <a:fillRect l="-420" r="-630" b="-24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20467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>
            <a:cxnSpLocks/>
          </p:cNvCxnSpPr>
          <p:nvPr/>
        </p:nvCxnSpPr>
        <p:spPr>
          <a:xfrm>
            <a:off x="6705600" y="2864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740263" y="4267200"/>
                <a:ext cx="2614627" cy="3352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𝐹𝑟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|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263" y="4267200"/>
                <a:ext cx="2614627" cy="335285"/>
              </a:xfrm>
              <a:prstGeom prst="rect">
                <a:avLst/>
              </a:prstGeom>
              <a:blipFill rotWithShape="0">
                <a:blip r:embed="rId11"/>
                <a:stretch>
                  <a:fillRect l="-1632" r="-5594" b="-2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Another Bond Pricing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003843" y="3657600"/>
                <a:ext cx="311662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Coupon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𝐹𝑟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3843" y="3657600"/>
                <a:ext cx="3116622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174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657173" y="4724400"/>
                <a:ext cx="65258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S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ometimes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referred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to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</m:t>
                      </m:r>
                      <m:r>
                        <m:rPr>
                          <m:sty m:val="p"/>
                        </m:rPr>
                        <a:rPr lang="en-US" sz="2000" b="0" i="1" smtClean="0">
                          <a:latin typeface="Cambria Math" charset="0"/>
                        </a:rPr>
                        <m:t>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Premium</m:t>
                      </m:r>
                      <m:r>
                        <a:rPr lang="en-US" sz="2000" b="0" i="0" smtClean="0">
                          <a:latin typeface="Cambria Math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Discount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Formula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7173" y="4724400"/>
                <a:ext cx="6525825" cy="307777"/>
              </a:xfrm>
              <a:prstGeom prst="rect">
                <a:avLst/>
              </a:prstGeom>
              <a:blipFill rotWithShape="0">
                <a:blip r:embed="rId13"/>
                <a:stretch>
                  <a:fillRect t="-146000" r="-374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676400" y="5151115"/>
                <a:ext cx="7157344" cy="3352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i="1">
                          <a:latin typeface="Cambria Math" charset="0"/>
                        </a:rPr>
                        <m:t>𝐹𝑟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&gt;</m:t>
                      </m:r>
                      <m:r>
                        <a:rPr lang="en-US" sz="2000" i="1">
                          <a:latin typeface="Cambria Math" charset="0"/>
                        </a:rPr>
                        <m:t>𝑅𝑖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</m:t>
                      </m:r>
                      <m:r>
                        <m:rPr>
                          <m:sty m:val="p"/>
                        </m:rPr>
                        <a:rPr lang="en-US" sz="2000" b="0" i="1" smtClean="0">
                          <a:latin typeface="Cambria Math" charset="0"/>
                        </a:rPr>
                        <m:t>he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bond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bought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premium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a:rPr lang="en-US" sz="2000" i="1">
                          <a:latin typeface="Cambria Math" charset="0"/>
                        </a:rPr>
                        <m:t>(</m:t>
                      </m:r>
                      <m:r>
                        <a:rPr lang="en-US" sz="2000" i="1">
                          <a:latin typeface="Cambria Math" charset="0"/>
                        </a:rPr>
                        <m:t>𝐹𝑟</m:t>
                      </m:r>
                      <m:r>
                        <a:rPr lang="en-US" sz="2000" i="1">
                          <a:latin typeface="Cambria Math" charset="0"/>
                        </a:rPr>
                        <m:t>−</m:t>
                      </m:r>
                      <m:r>
                        <a:rPr lang="en-US" sz="2000" i="1">
                          <a:latin typeface="Cambria Math" charset="0"/>
                        </a:rPr>
                        <m:t>𝑅𝑖</m:t>
                      </m:r>
                      <m:r>
                        <a:rPr lang="en-US" sz="2000" i="1">
                          <a:latin typeface="Cambria Math" charset="0"/>
                        </a:rPr>
                        <m:t>)∙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|</m:t>
                          </m:r>
                        </m:sub>
                      </m:sSub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5151115"/>
                <a:ext cx="7157344" cy="335285"/>
              </a:xfrm>
              <a:prstGeom prst="rect">
                <a:avLst/>
              </a:prstGeom>
              <a:blipFill rotWithShape="0">
                <a:blip r:embed="rId14"/>
                <a:stretch>
                  <a:fillRect l="-767" t="-130909" r="-2129" b="-15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673352" y="5532115"/>
                <a:ext cx="7309630" cy="3352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i="1">
                          <a:latin typeface="Cambria Math" charset="0"/>
                        </a:rPr>
                        <m:t>𝐹𝑟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&lt;</m:t>
                      </m:r>
                      <m:r>
                        <a:rPr lang="en-US" sz="2000" i="1">
                          <a:latin typeface="Cambria Math" charset="0"/>
                        </a:rPr>
                        <m:t>𝑅𝑖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</m:t>
                      </m:r>
                      <m:r>
                        <m:rPr>
                          <m:sty m:val="p"/>
                        </m:rPr>
                        <a:rPr lang="en-US" sz="2000" b="0" i="1" smtClean="0">
                          <a:latin typeface="Cambria Math" charset="0"/>
                        </a:rPr>
                        <m:t>he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bond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bought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discount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|</m:t>
                      </m:r>
                      <m:r>
                        <a:rPr lang="en-US" sz="2000" i="1">
                          <a:latin typeface="Cambria Math" charset="0"/>
                        </a:rPr>
                        <m:t>(</m:t>
                      </m:r>
                      <m:r>
                        <a:rPr lang="en-US" sz="2000" i="1">
                          <a:latin typeface="Cambria Math" charset="0"/>
                        </a:rPr>
                        <m:t>𝐹𝑟</m:t>
                      </m:r>
                      <m:r>
                        <a:rPr lang="en-US" sz="2000" i="1">
                          <a:latin typeface="Cambria Math" charset="0"/>
                        </a:rPr>
                        <m:t>−</m:t>
                      </m:r>
                      <m:r>
                        <a:rPr lang="en-US" sz="2000" i="1">
                          <a:latin typeface="Cambria Math" charset="0"/>
                        </a:rPr>
                        <m:t>𝑅𝑖</m:t>
                      </m:r>
                      <m:r>
                        <a:rPr lang="en-US" sz="2000" i="1">
                          <a:latin typeface="Cambria Math" charset="0"/>
                        </a:rPr>
                        <m:t>)|∙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|</m:t>
                          </m:r>
                        </m:sub>
                      </m:sSub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3352" y="5532115"/>
                <a:ext cx="7309630" cy="335285"/>
              </a:xfrm>
              <a:prstGeom prst="rect">
                <a:avLst/>
              </a:prstGeom>
              <a:blipFill rotWithShape="0">
                <a:blip r:embed="rId15"/>
                <a:stretch>
                  <a:fillRect l="-417" t="-126786" r="-1668" b="-15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06370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>
            <a:cxnSpLocks/>
          </p:cNvCxnSpPr>
          <p:nvPr/>
        </p:nvCxnSpPr>
        <p:spPr>
          <a:xfrm>
            <a:off x="6705600" y="2864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740263" y="4267200"/>
                <a:ext cx="2614627" cy="3352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𝐹𝑟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|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263" y="4267200"/>
                <a:ext cx="2614627" cy="335285"/>
              </a:xfrm>
              <a:prstGeom prst="rect">
                <a:avLst/>
              </a:prstGeom>
              <a:blipFill rotWithShape="0">
                <a:blip r:embed="rId11"/>
                <a:stretch>
                  <a:fillRect l="-1632" r="-5594" b="-2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Another Bond Pricing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003843" y="3657600"/>
                <a:ext cx="311662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Coupon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𝐹𝑟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3843" y="3657600"/>
                <a:ext cx="3116622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174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657173" y="4724400"/>
                <a:ext cx="65258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S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ometimes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referred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to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</m:t>
                      </m:r>
                      <m:r>
                        <m:rPr>
                          <m:sty m:val="p"/>
                        </m:rPr>
                        <a:rPr lang="en-US" sz="2000" b="0" i="1" smtClean="0">
                          <a:latin typeface="Cambria Math" charset="0"/>
                        </a:rPr>
                        <m:t>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Premium</m:t>
                      </m:r>
                      <m:r>
                        <a:rPr lang="en-US" sz="2000" b="0" i="0" smtClean="0">
                          <a:latin typeface="Cambria Math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Discount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Formula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7173" y="4724400"/>
                <a:ext cx="6525825" cy="307777"/>
              </a:xfrm>
              <a:prstGeom prst="rect">
                <a:avLst/>
              </a:prstGeom>
              <a:blipFill rotWithShape="0">
                <a:blip r:embed="rId13"/>
                <a:stretch>
                  <a:fillRect t="-146000" r="-374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676400" y="5151115"/>
                <a:ext cx="7157344" cy="3352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i="1">
                          <a:latin typeface="Cambria Math" charset="0"/>
                        </a:rPr>
                        <m:t>𝐹𝑟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&gt;</m:t>
                      </m:r>
                      <m:r>
                        <a:rPr lang="en-US" sz="2000" i="1">
                          <a:latin typeface="Cambria Math" charset="0"/>
                        </a:rPr>
                        <m:t>𝑅𝑖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</m:t>
                      </m:r>
                      <m:r>
                        <m:rPr>
                          <m:sty m:val="p"/>
                        </m:rPr>
                        <a:rPr lang="en-US" sz="2000" b="0" i="1" smtClean="0">
                          <a:latin typeface="Cambria Math" charset="0"/>
                        </a:rPr>
                        <m:t>he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bond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bought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premium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a:rPr lang="en-US" sz="2000" i="1">
                          <a:latin typeface="Cambria Math" charset="0"/>
                        </a:rPr>
                        <m:t>(</m:t>
                      </m:r>
                      <m:r>
                        <a:rPr lang="en-US" sz="2000" i="1">
                          <a:latin typeface="Cambria Math" charset="0"/>
                        </a:rPr>
                        <m:t>𝐹𝑟</m:t>
                      </m:r>
                      <m:r>
                        <a:rPr lang="en-US" sz="2000" i="1">
                          <a:latin typeface="Cambria Math" charset="0"/>
                        </a:rPr>
                        <m:t>−</m:t>
                      </m:r>
                      <m:r>
                        <a:rPr lang="en-US" sz="2000" i="1">
                          <a:latin typeface="Cambria Math" charset="0"/>
                        </a:rPr>
                        <m:t>𝑅𝑖</m:t>
                      </m:r>
                      <m:r>
                        <a:rPr lang="en-US" sz="2000" i="1">
                          <a:latin typeface="Cambria Math" charset="0"/>
                        </a:rPr>
                        <m:t>)∙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|</m:t>
                          </m:r>
                        </m:sub>
                      </m:sSub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5151115"/>
                <a:ext cx="7157344" cy="335285"/>
              </a:xfrm>
              <a:prstGeom prst="rect">
                <a:avLst/>
              </a:prstGeom>
              <a:blipFill rotWithShape="0">
                <a:blip r:embed="rId14"/>
                <a:stretch>
                  <a:fillRect l="-767" t="-130909" r="-2129" b="-15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673352" y="5532115"/>
                <a:ext cx="7309630" cy="3352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i="1">
                          <a:latin typeface="Cambria Math" charset="0"/>
                        </a:rPr>
                        <m:t>𝐹𝑟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&lt;</m:t>
                      </m:r>
                      <m:r>
                        <a:rPr lang="en-US" sz="2000" i="1">
                          <a:latin typeface="Cambria Math" charset="0"/>
                        </a:rPr>
                        <m:t>𝑅𝑖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</m:t>
                      </m:r>
                      <m:r>
                        <m:rPr>
                          <m:sty m:val="p"/>
                        </m:rPr>
                        <a:rPr lang="en-US" sz="2000" b="0" i="1" smtClean="0">
                          <a:latin typeface="Cambria Math" charset="0"/>
                        </a:rPr>
                        <m:t>he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bond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bought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discount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|</m:t>
                      </m:r>
                      <m:r>
                        <a:rPr lang="en-US" sz="2000" i="1">
                          <a:latin typeface="Cambria Math" charset="0"/>
                        </a:rPr>
                        <m:t>(</m:t>
                      </m:r>
                      <m:r>
                        <a:rPr lang="en-US" sz="2000" i="1">
                          <a:latin typeface="Cambria Math" charset="0"/>
                        </a:rPr>
                        <m:t>𝐹𝑟</m:t>
                      </m:r>
                      <m:r>
                        <a:rPr lang="en-US" sz="2000" i="1">
                          <a:latin typeface="Cambria Math" charset="0"/>
                        </a:rPr>
                        <m:t>−</m:t>
                      </m:r>
                      <m:r>
                        <a:rPr lang="en-US" sz="2000" i="1">
                          <a:latin typeface="Cambria Math" charset="0"/>
                        </a:rPr>
                        <m:t>𝑅𝑖</m:t>
                      </m:r>
                      <m:r>
                        <a:rPr lang="en-US" sz="2000" i="1">
                          <a:latin typeface="Cambria Math" charset="0"/>
                        </a:rPr>
                        <m:t>)|∙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|</m:t>
                          </m:r>
                        </m:sub>
                      </m:sSub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3352" y="5532115"/>
                <a:ext cx="7309630" cy="335285"/>
              </a:xfrm>
              <a:prstGeom prst="rect">
                <a:avLst/>
              </a:prstGeom>
              <a:blipFill rotWithShape="0">
                <a:blip r:embed="rId15"/>
                <a:stretch>
                  <a:fillRect l="-417" t="-126786" r="-1668" b="-15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673352" y="5913115"/>
                <a:ext cx="44891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i="1">
                          <a:latin typeface="Cambria Math" charset="0"/>
                        </a:rPr>
                        <m:t>𝐹𝑟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>
                          <a:latin typeface="Cambria Math" charset="0"/>
                        </a:rPr>
                        <m:t>𝑅𝑖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</m:t>
                      </m:r>
                      <m:r>
                        <m:rPr>
                          <m:sty m:val="p"/>
                        </m:rPr>
                        <a:rPr lang="en-US" sz="2000" b="0" i="1" smtClean="0">
                          <a:latin typeface="Cambria Math" charset="0"/>
                        </a:rPr>
                        <m:t>he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bond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bought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par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3352" y="5913115"/>
                <a:ext cx="4489178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951" t="-146000" r="-95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1469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You buy a 4-year 1000 face value bond, redeemable at 1200, with 3% annual coupons.  Determine the price of the bond to yield 2.5% annual effective.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23" name="Straight Arrow Connector 22"/>
          <p:cNvCxnSpPr>
            <a:cxnSpLocks/>
          </p:cNvCxnSpPr>
          <p:nvPr/>
        </p:nvCxnSpPr>
        <p:spPr>
          <a:xfrm flipV="1">
            <a:off x="1295400" y="39624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2971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</p:cNvCxnSpPr>
          <p:nvPr/>
        </p:nvCxnSpPr>
        <p:spPr>
          <a:xfrm>
            <a:off x="1828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/>
          </p:cNvCxnSpPr>
          <p:nvPr/>
        </p:nvCxnSpPr>
        <p:spPr>
          <a:xfrm>
            <a:off x="1828800" y="4267200"/>
            <a:ext cx="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733973" y="46482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3973" y="4648200"/>
                <a:ext cx="222690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24324" r="-24324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62472" y="2895600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1</m:t>
                      </m:r>
                      <m:r>
                        <a:rPr lang="en-US" b="0" i="1" smtClean="0">
                          <a:latin typeface="Cambria Math" charset="0"/>
                        </a:rPr>
                        <m:t>200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2472" y="2895600"/>
                <a:ext cx="688848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062472" y="3352800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3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2472" y="3352800"/>
                <a:ext cx="68884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806952" y="3355848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3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6952" y="3355848"/>
                <a:ext cx="688848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663952" y="3355848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3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3952" y="3355848"/>
                <a:ext cx="688848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4114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cxnSpLocks/>
          </p:cNvCxnSpPr>
          <p:nvPr/>
        </p:nvCxnSpPr>
        <p:spPr>
          <a:xfrm>
            <a:off x="6400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916936" y="42349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4234934"/>
                <a:ext cx="120226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59936" y="42349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9936" y="4234934"/>
                <a:ext cx="120226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336792" y="4233672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6792" y="4233672"/>
                <a:ext cx="120225" cy="184666"/>
              </a:xfrm>
              <a:prstGeom prst="rect">
                <a:avLst/>
              </a:prstGeom>
              <a:blipFill rotWithShape="0">
                <a:blip r:embed="rId10"/>
                <a:stretch>
                  <a:fillRect l="-31579" r="-31579"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Example</a:t>
            </a:r>
          </a:p>
        </p:txBody>
      </p:sp>
      <p:cxnSp>
        <p:nvCxnSpPr>
          <p:cNvPr id="42" name="Straight Connector 41"/>
          <p:cNvCxnSpPr>
            <a:cxnSpLocks/>
          </p:cNvCxnSpPr>
          <p:nvPr/>
        </p:nvCxnSpPr>
        <p:spPr>
          <a:xfrm>
            <a:off x="5257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949952" y="3352800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3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9952" y="3352800"/>
                <a:ext cx="688848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202936" y="4233672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2936" y="4233672"/>
                <a:ext cx="120225" cy="184666"/>
              </a:xfrm>
              <a:prstGeom prst="rect">
                <a:avLst/>
              </a:prstGeom>
              <a:blipFill rotWithShape="0">
                <a:blip r:embed="rId12"/>
                <a:stretch>
                  <a:fillRect l="-31579" r="-31579"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981200" y="4626864"/>
                <a:ext cx="2901885" cy="3472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=30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4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|0.025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+1200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0.025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4</m:t>
                          </m:r>
                        </m:sup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4626864"/>
                <a:ext cx="2901885" cy="347275"/>
              </a:xfrm>
              <a:prstGeom prst="rect">
                <a:avLst/>
              </a:prstGeom>
              <a:blipFill rotWithShape="0">
                <a:blip r:embed="rId13"/>
                <a:stretch>
                  <a:fillRect l="-420" r="-630" b="-24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932258" y="4648200"/>
                <a:ext cx="123020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=1200.00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258" y="4648200"/>
                <a:ext cx="1230209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1485" r="-445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5093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You buy a 4-year 1000 face value bond, redeemable at 1200, with 3% annual coupons.  Determine the price of the bond to yield 2.5% annual effective.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23" name="Straight Arrow Connector 22"/>
          <p:cNvCxnSpPr>
            <a:cxnSpLocks/>
          </p:cNvCxnSpPr>
          <p:nvPr/>
        </p:nvCxnSpPr>
        <p:spPr>
          <a:xfrm flipV="1">
            <a:off x="1295400" y="39624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2971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</p:cNvCxnSpPr>
          <p:nvPr/>
        </p:nvCxnSpPr>
        <p:spPr>
          <a:xfrm>
            <a:off x="1828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/>
          </p:cNvCxnSpPr>
          <p:nvPr/>
        </p:nvCxnSpPr>
        <p:spPr>
          <a:xfrm>
            <a:off x="1828800" y="4267200"/>
            <a:ext cx="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733973" y="46482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3973" y="4648200"/>
                <a:ext cx="222690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24324" r="-24324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62472" y="2895600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1</m:t>
                      </m:r>
                      <m:r>
                        <a:rPr lang="en-US" b="0" i="1" smtClean="0">
                          <a:latin typeface="Cambria Math" charset="0"/>
                        </a:rPr>
                        <m:t>200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2472" y="2895600"/>
                <a:ext cx="688848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062472" y="3352800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3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2472" y="3352800"/>
                <a:ext cx="68884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806952" y="3355848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3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6952" y="3355848"/>
                <a:ext cx="688848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663952" y="3355848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3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3952" y="3355848"/>
                <a:ext cx="688848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4114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cxnSpLocks/>
          </p:cNvCxnSpPr>
          <p:nvPr/>
        </p:nvCxnSpPr>
        <p:spPr>
          <a:xfrm>
            <a:off x="6400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916936" y="42349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4234934"/>
                <a:ext cx="120226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59936" y="42349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9936" y="4234934"/>
                <a:ext cx="120226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336792" y="4233672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6792" y="4233672"/>
                <a:ext cx="120225" cy="184666"/>
              </a:xfrm>
              <a:prstGeom prst="rect">
                <a:avLst/>
              </a:prstGeom>
              <a:blipFill rotWithShape="0">
                <a:blip r:embed="rId10"/>
                <a:stretch>
                  <a:fillRect l="-31579" r="-31579"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Example</a:t>
            </a:r>
          </a:p>
        </p:txBody>
      </p:sp>
      <p:cxnSp>
        <p:nvCxnSpPr>
          <p:cNvPr id="42" name="Straight Connector 41"/>
          <p:cNvCxnSpPr>
            <a:cxnSpLocks/>
          </p:cNvCxnSpPr>
          <p:nvPr/>
        </p:nvCxnSpPr>
        <p:spPr>
          <a:xfrm>
            <a:off x="5257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949952" y="3352800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3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9952" y="3352800"/>
                <a:ext cx="688848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202936" y="4233672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2936" y="4233672"/>
                <a:ext cx="120225" cy="184666"/>
              </a:xfrm>
              <a:prstGeom prst="rect">
                <a:avLst/>
              </a:prstGeom>
              <a:blipFill rotWithShape="0">
                <a:blip r:embed="rId12"/>
                <a:stretch>
                  <a:fillRect l="-31579" r="-31579"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981200" y="4626864"/>
                <a:ext cx="2901885" cy="3472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=30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4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|0.025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+1200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0.025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4</m:t>
                          </m:r>
                        </m:sup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4626864"/>
                <a:ext cx="2901885" cy="347275"/>
              </a:xfrm>
              <a:prstGeom prst="rect">
                <a:avLst/>
              </a:prstGeom>
              <a:blipFill rotWithShape="0">
                <a:blip r:embed="rId13"/>
                <a:stretch>
                  <a:fillRect l="-420" r="-630" b="-24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932258" y="4648200"/>
                <a:ext cx="123020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=1200.00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258" y="4648200"/>
                <a:ext cx="1230209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1485" r="-445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676400" y="5178623"/>
                <a:ext cx="14734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Note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: 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5178623"/>
                <a:ext cx="1473416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3306" t="-146000" r="-289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6010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You buy a 4-year 1000 face value bond, redeemable at 1200, with 3% annual coupons.  Determine the price of the bond to yield 2.5% annual effective.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23" name="Straight Arrow Connector 22"/>
          <p:cNvCxnSpPr>
            <a:cxnSpLocks/>
          </p:cNvCxnSpPr>
          <p:nvPr/>
        </p:nvCxnSpPr>
        <p:spPr>
          <a:xfrm flipV="1">
            <a:off x="1295400" y="39624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2971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</p:cNvCxnSpPr>
          <p:nvPr/>
        </p:nvCxnSpPr>
        <p:spPr>
          <a:xfrm>
            <a:off x="1828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/>
          </p:cNvCxnSpPr>
          <p:nvPr/>
        </p:nvCxnSpPr>
        <p:spPr>
          <a:xfrm>
            <a:off x="1828800" y="4267200"/>
            <a:ext cx="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733973" y="46482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3973" y="4648200"/>
                <a:ext cx="222690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24324" r="-24324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62472" y="2895600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1</m:t>
                      </m:r>
                      <m:r>
                        <a:rPr lang="en-US" b="0" i="1" smtClean="0">
                          <a:latin typeface="Cambria Math" charset="0"/>
                        </a:rPr>
                        <m:t>200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2472" y="2895600"/>
                <a:ext cx="688848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062472" y="3352800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3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2472" y="3352800"/>
                <a:ext cx="68884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806952" y="3355848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3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6952" y="3355848"/>
                <a:ext cx="688848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663952" y="3355848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3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3952" y="3355848"/>
                <a:ext cx="688848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4114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cxnSpLocks/>
          </p:cNvCxnSpPr>
          <p:nvPr/>
        </p:nvCxnSpPr>
        <p:spPr>
          <a:xfrm>
            <a:off x="6400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916936" y="42349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4234934"/>
                <a:ext cx="120226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59936" y="42349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9936" y="4234934"/>
                <a:ext cx="120226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336792" y="4233672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6792" y="4233672"/>
                <a:ext cx="120225" cy="184666"/>
              </a:xfrm>
              <a:prstGeom prst="rect">
                <a:avLst/>
              </a:prstGeom>
              <a:blipFill rotWithShape="0">
                <a:blip r:embed="rId10"/>
                <a:stretch>
                  <a:fillRect l="-31579" r="-31579"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Example</a:t>
            </a:r>
          </a:p>
        </p:txBody>
      </p:sp>
      <p:cxnSp>
        <p:nvCxnSpPr>
          <p:cNvPr id="42" name="Straight Connector 41"/>
          <p:cNvCxnSpPr>
            <a:cxnSpLocks/>
          </p:cNvCxnSpPr>
          <p:nvPr/>
        </p:nvCxnSpPr>
        <p:spPr>
          <a:xfrm>
            <a:off x="5257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949952" y="3352800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3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9952" y="3352800"/>
                <a:ext cx="688848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202936" y="4233672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2936" y="4233672"/>
                <a:ext cx="120225" cy="184666"/>
              </a:xfrm>
              <a:prstGeom prst="rect">
                <a:avLst/>
              </a:prstGeom>
              <a:blipFill rotWithShape="0">
                <a:blip r:embed="rId12"/>
                <a:stretch>
                  <a:fillRect l="-31579" r="-31579"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981200" y="4626864"/>
                <a:ext cx="2901885" cy="3472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=30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4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|0.025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+1200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0.025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4</m:t>
                          </m:r>
                        </m:sup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4626864"/>
                <a:ext cx="2901885" cy="347275"/>
              </a:xfrm>
              <a:prstGeom prst="rect">
                <a:avLst/>
              </a:prstGeom>
              <a:blipFill rotWithShape="0">
                <a:blip r:embed="rId13"/>
                <a:stretch>
                  <a:fillRect l="-420" r="-630" b="-24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932258" y="4648200"/>
                <a:ext cx="123020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=1200.00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258" y="4648200"/>
                <a:ext cx="1230209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1485" r="-445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676400" y="5178623"/>
                <a:ext cx="14734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Note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: 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5178623"/>
                <a:ext cx="1473416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3306" t="-146000" r="-289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676400" y="5638800"/>
                <a:ext cx="57387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When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  <m:r>
                        <a:rPr lang="en-US" sz="2000" b="0" i="1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bond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said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to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“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𝑏𝑜𝑢𝑔h𝑡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𝑝𝑎𝑟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”.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5638800"/>
                <a:ext cx="5738750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638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199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You buy a 4-year 1000 face value bond, redeemable at 1200, with 3% annual coupons.  Determine the price of the bond to yield 2.5% annual effective.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23" name="Straight Arrow Connector 22"/>
          <p:cNvCxnSpPr>
            <a:cxnSpLocks/>
          </p:cNvCxnSpPr>
          <p:nvPr/>
        </p:nvCxnSpPr>
        <p:spPr>
          <a:xfrm flipV="1">
            <a:off x="1295400" y="39624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2971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</p:cNvCxnSpPr>
          <p:nvPr/>
        </p:nvCxnSpPr>
        <p:spPr>
          <a:xfrm>
            <a:off x="1828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/>
          </p:cNvCxnSpPr>
          <p:nvPr/>
        </p:nvCxnSpPr>
        <p:spPr>
          <a:xfrm>
            <a:off x="1828800" y="4267200"/>
            <a:ext cx="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733973" y="46482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3973" y="4648200"/>
                <a:ext cx="222690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24324" r="-24324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62472" y="2895600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1</m:t>
                      </m:r>
                      <m:r>
                        <a:rPr lang="en-US" b="0" i="1" smtClean="0">
                          <a:latin typeface="Cambria Math" charset="0"/>
                        </a:rPr>
                        <m:t>200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2472" y="2895600"/>
                <a:ext cx="688848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062472" y="3352800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3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2472" y="3352800"/>
                <a:ext cx="68884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806952" y="3355848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3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6952" y="3355848"/>
                <a:ext cx="688848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663952" y="3355848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3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3952" y="3355848"/>
                <a:ext cx="688848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4114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cxnSpLocks/>
          </p:cNvCxnSpPr>
          <p:nvPr/>
        </p:nvCxnSpPr>
        <p:spPr>
          <a:xfrm>
            <a:off x="6400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916936" y="42349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4234934"/>
                <a:ext cx="120226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59936" y="42349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9936" y="4234934"/>
                <a:ext cx="120226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336792" y="4233672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6792" y="4233672"/>
                <a:ext cx="120225" cy="184666"/>
              </a:xfrm>
              <a:prstGeom prst="rect">
                <a:avLst/>
              </a:prstGeom>
              <a:blipFill rotWithShape="0">
                <a:blip r:embed="rId10"/>
                <a:stretch>
                  <a:fillRect l="-31579" r="-31579"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Example</a:t>
            </a:r>
          </a:p>
        </p:txBody>
      </p:sp>
      <p:cxnSp>
        <p:nvCxnSpPr>
          <p:cNvPr id="42" name="Straight Connector 41"/>
          <p:cNvCxnSpPr>
            <a:cxnSpLocks/>
          </p:cNvCxnSpPr>
          <p:nvPr/>
        </p:nvCxnSpPr>
        <p:spPr>
          <a:xfrm>
            <a:off x="5257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949952" y="3352800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3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9952" y="3352800"/>
                <a:ext cx="688848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202936" y="4233672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2936" y="4233672"/>
                <a:ext cx="120225" cy="184666"/>
              </a:xfrm>
              <a:prstGeom prst="rect">
                <a:avLst/>
              </a:prstGeom>
              <a:blipFill rotWithShape="0">
                <a:blip r:embed="rId12"/>
                <a:stretch>
                  <a:fillRect l="-31579" r="-31579"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981200" y="4626864"/>
                <a:ext cx="2901885" cy="3472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=30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4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|0.025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+1200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0.025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4</m:t>
                          </m:r>
                        </m:sup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4626864"/>
                <a:ext cx="2901885" cy="347275"/>
              </a:xfrm>
              <a:prstGeom prst="rect">
                <a:avLst/>
              </a:prstGeom>
              <a:blipFill rotWithShape="0">
                <a:blip r:embed="rId13"/>
                <a:stretch>
                  <a:fillRect l="-420" r="-630" b="-24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932258" y="4648200"/>
                <a:ext cx="123020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=1200.00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258" y="4648200"/>
                <a:ext cx="1230209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1485" r="-445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676400" y="5178623"/>
                <a:ext cx="14734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Note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: 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5178623"/>
                <a:ext cx="1473416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3306" t="-146000" r="-289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676400" y="5638800"/>
                <a:ext cx="57387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When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  <m:r>
                        <a:rPr lang="en-US" sz="2000" b="0" i="1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bond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said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to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“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𝑏𝑜𝑢𝑔h𝑡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𝑝𝑎𝑟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”.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5638800"/>
                <a:ext cx="5738750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638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52400" y="6019800"/>
                <a:ext cx="432836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B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EWARE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Bought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means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i="1">
                          <a:latin typeface="Cambria Math" charset="0"/>
                        </a:rPr>
                        <m:t>𝑃</m:t>
                      </m:r>
                      <m:r>
                        <a:rPr lang="en-US" sz="2000" i="1">
                          <a:latin typeface="Cambria Math" charset="0"/>
                        </a:rPr>
                        <m:t>=</m:t>
                      </m:r>
                      <m:r>
                        <a:rPr lang="en-US" sz="2000" i="1">
                          <a:latin typeface="Cambria Math" charset="0"/>
                        </a:rPr>
                        <m:t>𝑅</m:t>
                      </m:r>
                      <m:r>
                        <a:rPr lang="en-US" sz="2000" b="0" i="0" smtClean="0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6019800"/>
                <a:ext cx="4328364" cy="307777"/>
              </a:xfrm>
              <a:prstGeom prst="rect">
                <a:avLst/>
              </a:prstGeom>
              <a:blipFill rotWithShape="0">
                <a:blip r:embed="rId17"/>
                <a:stretch>
                  <a:fillRect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0793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You buy a 4-year 1000 face value bond, redeemable at 1200, with 3% annual coupons.  Determine the price of the bond to yield 2.5% annual effective.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23" name="Straight Arrow Connector 22"/>
          <p:cNvCxnSpPr>
            <a:cxnSpLocks/>
          </p:cNvCxnSpPr>
          <p:nvPr/>
        </p:nvCxnSpPr>
        <p:spPr>
          <a:xfrm flipV="1">
            <a:off x="1295400" y="39624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2971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</p:cNvCxnSpPr>
          <p:nvPr/>
        </p:nvCxnSpPr>
        <p:spPr>
          <a:xfrm>
            <a:off x="1828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/>
          </p:cNvCxnSpPr>
          <p:nvPr/>
        </p:nvCxnSpPr>
        <p:spPr>
          <a:xfrm>
            <a:off x="1828800" y="4267200"/>
            <a:ext cx="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733973" y="46482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3973" y="4648200"/>
                <a:ext cx="222690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24324" r="-24324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62472" y="2895600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1</m:t>
                      </m:r>
                      <m:r>
                        <a:rPr lang="en-US" b="0" i="1" smtClean="0">
                          <a:latin typeface="Cambria Math" charset="0"/>
                        </a:rPr>
                        <m:t>200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2472" y="2895600"/>
                <a:ext cx="688848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062472" y="3352800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3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2472" y="3352800"/>
                <a:ext cx="68884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806952" y="3355848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3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6952" y="3355848"/>
                <a:ext cx="688848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663952" y="3355848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3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3952" y="3355848"/>
                <a:ext cx="688848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4114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cxnSpLocks/>
          </p:cNvCxnSpPr>
          <p:nvPr/>
        </p:nvCxnSpPr>
        <p:spPr>
          <a:xfrm>
            <a:off x="6400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916936" y="42349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4234934"/>
                <a:ext cx="120226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59936" y="42349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9936" y="4234934"/>
                <a:ext cx="120226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336792" y="4233672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4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6792" y="4233672"/>
                <a:ext cx="120225" cy="184666"/>
              </a:xfrm>
              <a:prstGeom prst="rect">
                <a:avLst/>
              </a:prstGeom>
              <a:blipFill rotWithShape="0">
                <a:blip r:embed="rId10"/>
                <a:stretch>
                  <a:fillRect l="-31579" r="-31579"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Example</a:t>
            </a:r>
          </a:p>
        </p:txBody>
      </p:sp>
      <p:cxnSp>
        <p:nvCxnSpPr>
          <p:cNvPr id="42" name="Straight Connector 41"/>
          <p:cNvCxnSpPr>
            <a:cxnSpLocks/>
          </p:cNvCxnSpPr>
          <p:nvPr/>
        </p:nvCxnSpPr>
        <p:spPr>
          <a:xfrm>
            <a:off x="5257800" y="38549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949952" y="3352800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3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9952" y="3352800"/>
                <a:ext cx="688848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202936" y="4233672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2936" y="4233672"/>
                <a:ext cx="120225" cy="184666"/>
              </a:xfrm>
              <a:prstGeom prst="rect">
                <a:avLst/>
              </a:prstGeom>
              <a:blipFill rotWithShape="0">
                <a:blip r:embed="rId12"/>
                <a:stretch>
                  <a:fillRect l="-31579" r="-31579"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981200" y="4626864"/>
                <a:ext cx="2901885" cy="3472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=30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4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|0.025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+1200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0.025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4</m:t>
                          </m:r>
                        </m:sup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4626864"/>
                <a:ext cx="2901885" cy="347275"/>
              </a:xfrm>
              <a:prstGeom prst="rect">
                <a:avLst/>
              </a:prstGeom>
              <a:blipFill rotWithShape="0">
                <a:blip r:embed="rId13"/>
                <a:stretch>
                  <a:fillRect l="-420" r="-630" b="-24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932258" y="4648200"/>
                <a:ext cx="123020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=1200.00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258" y="4648200"/>
                <a:ext cx="1230209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1485" r="-445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676400" y="5178623"/>
                <a:ext cx="14734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Note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: 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5178623"/>
                <a:ext cx="1473416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3306" t="-146000" r="-289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676400" y="5638800"/>
                <a:ext cx="57387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When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  <m:r>
                        <a:rPr lang="en-US" sz="2000" b="0" i="1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bond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said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to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“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𝑏𝑜𝑢𝑔h𝑡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𝑝𝑎𝑟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”.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5638800"/>
                <a:ext cx="5738750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638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398613" y="6019800"/>
                <a:ext cx="421198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 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Confusing</m:t>
                      </m:r>
                      <m:r>
                        <a:rPr lang="en-US" sz="2000" b="0" i="0" smtClean="0">
                          <a:latin typeface="Cambria Math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does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NOT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mean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8613" y="6019800"/>
                <a:ext cx="4211987" cy="307777"/>
              </a:xfrm>
              <a:prstGeom prst="rect">
                <a:avLst/>
              </a:prstGeom>
              <a:blipFill rotWithShape="0">
                <a:blip r:embed="rId17"/>
                <a:stretch>
                  <a:fillRect l="-2026" t="-146000" r="-173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52400" y="6019800"/>
                <a:ext cx="432836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B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EWARE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Bought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means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i="1">
                          <a:latin typeface="Cambria Math" charset="0"/>
                        </a:rPr>
                        <m:t>𝑃</m:t>
                      </m:r>
                      <m:r>
                        <a:rPr lang="en-US" sz="2000" i="1">
                          <a:latin typeface="Cambria Math" charset="0"/>
                        </a:rPr>
                        <m:t>=</m:t>
                      </m:r>
                      <m:r>
                        <a:rPr lang="en-US" sz="2000" i="1">
                          <a:latin typeface="Cambria Math" charset="0"/>
                        </a:rPr>
                        <m:t>𝑅</m:t>
                      </m:r>
                      <m:r>
                        <a:rPr lang="en-US" sz="2000" b="0" i="0" smtClean="0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6019800"/>
                <a:ext cx="4328364" cy="307777"/>
              </a:xfrm>
              <a:prstGeom prst="rect">
                <a:avLst/>
              </a:prstGeom>
              <a:blipFill rotWithShape="0">
                <a:blip r:embed="rId18"/>
                <a:stretch>
                  <a:fillRect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5402236"/>
      </p:ext>
    </p:extLst>
  </p:cSld>
  <p:clrMapOvr>
    <a:masterClrMapping/>
  </p:clrMapOvr>
</p:sld>
</file>

<file path=ppt/theme/theme1.xml><?xml version="1.0" encoding="utf-8"?>
<a:theme xmlns:a="http://schemas.openxmlformats.org/drawingml/2006/main" name="Corporate Finan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 Finance</Template>
  <TotalTime>43366</TotalTime>
  <Words>2459</Words>
  <Application>Microsoft Macintosh PowerPoint</Application>
  <PresentationFormat>On-screen Show (4:3)</PresentationFormat>
  <Paragraphs>931</Paragraphs>
  <Slides>41</Slides>
  <Notes>41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Arial</vt:lpstr>
      <vt:lpstr>Bold sand ms</vt:lpstr>
      <vt:lpstr>Calibri</vt:lpstr>
      <vt:lpstr>Calibri Light</vt:lpstr>
      <vt:lpstr>Cambria Math</vt:lpstr>
      <vt:lpstr>Mangal</vt:lpstr>
      <vt:lpstr>Mongolian Baiti</vt:lpstr>
      <vt:lpstr>Wingdings</vt:lpstr>
      <vt:lpstr>Corporate Finance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Finance</dc:title>
  <dc:creator>USER</dc:creator>
  <cp:lastModifiedBy>Microsoft Office User</cp:lastModifiedBy>
  <cp:revision>2091</cp:revision>
  <dcterms:created xsi:type="dcterms:W3CDTF">2018-09-11T09:20:33Z</dcterms:created>
  <dcterms:modified xsi:type="dcterms:W3CDTF">2020-03-11T17:57:27Z</dcterms:modified>
</cp:coreProperties>
</file>