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3"/>
  </p:notesMasterIdLst>
  <p:sldIdLst>
    <p:sldId id="284" r:id="rId2"/>
    <p:sldId id="703" r:id="rId3"/>
    <p:sldId id="704" r:id="rId4"/>
    <p:sldId id="707" r:id="rId5"/>
    <p:sldId id="815" r:id="rId6"/>
    <p:sldId id="816" r:id="rId7"/>
    <p:sldId id="817" r:id="rId8"/>
    <p:sldId id="820" r:id="rId9"/>
    <p:sldId id="818" r:id="rId10"/>
    <p:sldId id="821" r:id="rId11"/>
    <p:sldId id="709" r:id="rId12"/>
    <p:sldId id="710" r:id="rId13"/>
    <p:sldId id="822" r:id="rId14"/>
    <p:sldId id="823" r:id="rId15"/>
    <p:sldId id="824" r:id="rId16"/>
    <p:sldId id="825" r:id="rId17"/>
    <p:sldId id="826" r:id="rId18"/>
    <p:sldId id="827" r:id="rId19"/>
    <p:sldId id="828" r:id="rId20"/>
    <p:sldId id="829" r:id="rId21"/>
    <p:sldId id="830" r:id="rId22"/>
    <p:sldId id="831" r:id="rId23"/>
    <p:sldId id="832" r:id="rId24"/>
    <p:sldId id="833" r:id="rId25"/>
    <p:sldId id="834" r:id="rId26"/>
    <p:sldId id="836" r:id="rId27"/>
    <p:sldId id="835" r:id="rId28"/>
    <p:sldId id="838" r:id="rId29"/>
    <p:sldId id="840" r:id="rId30"/>
    <p:sldId id="839" r:id="rId31"/>
    <p:sldId id="841" r:id="rId32"/>
    <p:sldId id="842" r:id="rId33"/>
    <p:sldId id="843" r:id="rId34"/>
    <p:sldId id="844" r:id="rId35"/>
    <p:sldId id="845" r:id="rId36"/>
    <p:sldId id="846" r:id="rId37"/>
    <p:sldId id="847" r:id="rId38"/>
    <p:sldId id="848" r:id="rId39"/>
    <p:sldId id="849" r:id="rId40"/>
    <p:sldId id="850" r:id="rId41"/>
    <p:sldId id="85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703"/>
            <p14:sldId id="704"/>
            <p14:sldId id="707"/>
            <p14:sldId id="815"/>
            <p14:sldId id="816"/>
            <p14:sldId id="817"/>
            <p14:sldId id="820"/>
            <p14:sldId id="818"/>
            <p14:sldId id="821"/>
            <p14:sldId id="709"/>
            <p14:sldId id="710"/>
            <p14:sldId id="822"/>
            <p14:sldId id="823"/>
            <p14:sldId id="824"/>
            <p14:sldId id="825"/>
            <p14:sldId id="826"/>
            <p14:sldId id="827"/>
            <p14:sldId id="828"/>
            <p14:sldId id="829"/>
            <p14:sldId id="830"/>
            <p14:sldId id="831"/>
            <p14:sldId id="832"/>
            <p14:sldId id="833"/>
            <p14:sldId id="834"/>
            <p14:sldId id="836"/>
            <p14:sldId id="835"/>
            <p14:sldId id="838"/>
            <p14:sldId id="840"/>
            <p14:sldId id="839"/>
            <p14:sldId id="841"/>
            <p14:sldId id="842"/>
            <p14:sldId id="843"/>
            <p14:sldId id="844"/>
            <p14:sldId id="845"/>
            <p14:sldId id="846"/>
            <p14:sldId id="847"/>
            <p14:sldId id="848"/>
            <p14:sldId id="849"/>
            <p14:sldId id="850"/>
            <p14:sldId id="851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33CC"/>
    <a:srgbClr val="4F81BD"/>
    <a:srgbClr val="7099CA"/>
    <a:srgbClr val="535353"/>
    <a:srgbClr val="F4F7FB"/>
    <a:srgbClr val="355E8F"/>
    <a:srgbClr val="2A4A70"/>
    <a:srgbClr val="4072AE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4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49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3/11/20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74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84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05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68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07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98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26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795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63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22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05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5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360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312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489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342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261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292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845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482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70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317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661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700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751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780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262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375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2635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436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232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40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57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287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1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15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25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118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34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5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30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8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3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30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3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9.png"/><Relationship Id="rId3" Type="http://schemas.openxmlformats.org/officeDocument/2006/relationships/image" Target="../media/image130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39.png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30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130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0.png"/><Relationship Id="rId9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130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19.png"/><Relationship Id="rId4" Type="http://schemas.openxmlformats.org/officeDocument/2006/relationships/image" Target="../media/image30.png"/><Relationship Id="rId9" Type="http://schemas.openxmlformats.org/officeDocument/2006/relationships/image" Target="../media/image4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130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19.png"/><Relationship Id="rId10" Type="http://schemas.openxmlformats.org/officeDocument/2006/relationships/image" Target="../media/image43.png"/><Relationship Id="rId4" Type="http://schemas.openxmlformats.org/officeDocument/2006/relationships/image" Target="../media/image30.png"/><Relationship Id="rId9" Type="http://schemas.openxmlformats.org/officeDocument/2006/relationships/image" Target="../media/image4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130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19.png"/><Relationship Id="rId10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4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10" Type="http://schemas.openxmlformats.org/officeDocument/2006/relationships/image" Target="NULL"/><Relationship Id="rId4" Type="http://schemas.openxmlformats.org/officeDocument/2006/relationships/image" Target="../media/image46.png"/><Relationship Id="rId9" Type="http://schemas.openxmlformats.org/officeDocument/2006/relationships/image" Target="NUL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7.png"/><Relationship Id="rId10" Type="http://schemas.openxmlformats.org/officeDocument/2006/relationships/image" Target="NULL"/><Relationship Id="rId4" Type="http://schemas.openxmlformats.org/officeDocument/2006/relationships/image" Target="../media/image46.png"/><Relationship Id="rId9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8.png"/><Relationship Id="rId10" Type="http://schemas.openxmlformats.org/officeDocument/2006/relationships/image" Target="NULL"/><Relationship Id="rId4" Type="http://schemas.openxmlformats.org/officeDocument/2006/relationships/image" Target="../media/image46.png"/><Relationship Id="rId9" Type="http://schemas.openxmlformats.org/officeDocument/2006/relationships/image" Target="NUL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9.png"/><Relationship Id="rId10" Type="http://schemas.openxmlformats.org/officeDocument/2006/relationships/image" Target="NULL"/><Relationship Id="rId4" Type="http://schemas.openxmlformats.org/officeDocument/2006/relationships/image" Target="../media/image46.png"/><Relationship Id="rId9" Type="http://schemas.openxmlformats.org/officeDocument/2006/relationships/image" Target="NUL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0.png"/><Relationship Id="rId10" Type="http://schemas.openxmlformats.org/officeDocument/2006/relationships/image" Target="NULL"/><Relationship Id="rId4" Type="http://schemas.openxmlformats.org/officeDocument/2006/relationships/image" Target="../media/image46.png"/><Relationship Id="rId9" Type="http://schemas.openxmlformats.org/officeDocument/2006/relationships/image" Target="NUL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1.png"/><Relationship Id="rId10" Type="http://schemas.openxmlformats.org/officeDocument/2006/relationships/image" Target="NULL"/><Relationship Id="rId4" Type="http://schemas.openxmlformats.org/officeDocument/2006/relationships/image" Target="../media/image46.png"/><Relationship Id="rId9" Type="http://schemas.openxmlformats.org/officeDocument/2006/relationships/image" Target="NUL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52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1.png"/><Relationship Id="rId10" Type="http://schemas.openxmlformats.org/officeDocument/2006/relationships/image" Target="NULL"/><Relationship Id="rId4" Type="http://schemas.openxmlformats.org/officeDocument/2006/relationships/image" Target="../media/image46.png"/><Relationship Id="rId9" Type="http://schemas.openxmlformats.org/officeDocument/2006/relationships/image" Target="NUL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3.png"/><Relationship Id="rId10" Type="http://schemas.openxmlformats.org/officeDocument/2006/relationships/image" Target="NULL"/><Relationship Id="rId4" Type="http://schemas.openxmlformats.org/officeDocument/2006/relationships/image" Target="../media/image46.png"/><Relationship Id="rId9" Type="http://schemas.openxmlformats.org/officeDocument/2006/relationships/image" Target="NUL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4.png"/><Relationship Id="rId10" Type="http://schemas.openxmlformats.org/officeDocument/2006/relationships/image" Target="NULL"/><Relationship Id="rId4" Type="http://schemas.openxmlformats.org/officeDocument/2006/relationships/image" Target="../media/image46.png"/><Relationship Id="rId9" Type="http://schemas.openxmlformats.org/officeDocument/2006/relationships/image" Target="NUL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5.png"/><Relationship Id="rId10" Type="http://schemas.openxmlformats.org/officeDocument/2006/relationships/image" Target="NULL"/><Relationship Id="rId4" Type="http://schemas.openxmlformats.org/officeDocument/2006/relationships/image" Target="../media/image46.png"/><Relationship Id="rId9" Type="http://schemas.openxmlformats.org/officeDocument/2006/relationships/image" Target="NUL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56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5.png"/><Relationship Id="rId10" Type="http://schemas.openxmlformats.org/officeDocument/2006/relationships/image" Target="NULL"/><Relationship Id="rId4" Type="http://schemas.openxmlformats.org/officeDocument/2006/relationships/image" Target="../media/image46.png"/><Relationship Id="rId9" Type="http://schemas.openxmlformats.org/officeDocument/2006/relationships/image" Target="NUL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56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5.png"/><Relationship Id="rId10" Type="http://schemas.openxmlformats.org/officeDocument/2006/relationships/image" Target="NULL"/><Relationship Id="rId4" Type="http://schemas.openxmlformats.org/officeDocument/2006/relationships/image" Target="../media/image46.png"/><Relationship Id="rId9" Type="http://schemas.openxmlformats.org/officeDocument/2006/relationships/image" Target="NULL"/><Relationship Id="rId14" Type="http://schemas.openxmlformats.org/officeDocument/2006/relationships/image" Target="../media/image5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56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5.png"/><Relationship Id="rId15" Type="http://schemas.openxmlformats.org/officeDocument/2006/relationships/image" Target="../media/image58.png"/><Relationship Id="rId10" Type="http://schemas.openxmlformats.org/officeDocument/2006/relationships/image" Target="NULL"/><Relationship Id="rId4" Type="http://schemas.openxmlformats.org/officeDocument/2006/relationships/image" Target="../media/image46.png"/><Relationship Id="rId9" Type="http://schemas.openxmlformats.org/officeDocument/2006/relationships/image" Target="NULL"/><Relationship Id="rId14" Type="http://schemas.openxmlformats.org/officeDocument/2006/relationships/image" Target="../media/image57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56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41.xml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5.png"/><Relationship Id="rId15" Type="http://schemas.openxmlformats.org/officeDocument/2006/relationships/image" Target="../media/image58.png"/><Relationship Id="rId10" Type="http://schemas.openxmlformats.org/officeDocument/2006/relationships/image" Target="NULL"/><Relationship Id="rId4" Type="http://schemas.openxmlformats.org/officeDocument/2006/relationships/image" Target="../media/image46.png"/><Relationship Id="rId9" Type="http://schemas.openxmlformats.org/officeDocument/2006/relationships/image" Target="NULL"/><Relationship Id="rId14" Type="http://schemas.openxmlformats.org/officeDocument/2006/relationships/image" Target="../media/image5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3 – Section 6 (Part 3)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1199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Bond Bought at Par Example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4-year 1000 face value bond, redeemable at 1200, with 3% annual coupons.  Determine the price of the bond to yield 2.5% annual effective.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129540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971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828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1828800" y="4267200"/>
            <a:ext cx="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24324" r="-2432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4114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6400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Example</a:t>
            </a:r>
          </a:p>
        </p:txBody>
      </p:sp>
      <p:cxnSp>
        <p:nvCxnSpPr>
          <p:cNvPr id="42" name="Straight Connector 41"/>
          <p:cNvCxnSpPr>
            <a:cxnSpLocks/>
          </p:cNvCxnSpPr>
          <p:nvPr/>
        </p:nvCxnSpPr>
        <p:spPr>
          <a:xfrm>
            <a:off x="5257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blipFill rotWithShape="0">
                <a:blip r:embed="rId12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81200" y="4626864"/>
                <a:ext cx="2901885" cy="3472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4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+1200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0.025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626864"/>
                <a:ext cx="2901885" cy="347275"/>
              </a:xfrm>
              <a:prstGeom prst="rect">
                <a:avLst/>
              </a:prstGeom>
              <a:blipFill rotWithShape="0">
                <a:blip r:embed="rId13"/>
                <a:stretch>
                  <a:fillRect l="-420" r="-630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32258" y="4648200"/>
                <a:ext cx="1230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=1200.00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258" y="4648200"/>
                <a:ext cx="123020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485" r="-445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676400" y="5178623"/>
                <a:ext cx="14734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Note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178623"/>
                <a:ext cx="1473416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3306" t="-146000" r="-289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676400" y="5638800"/>
                <a:ext cx="5738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When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“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𝑏𝑜𝑢𝑔h𝑡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𝑝𝑎𝑟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”.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638800"/>
                <a:ext cx="5738750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638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398613" y="6019800"/>
                <a:ext cx="42119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Confusing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does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NOT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mean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613" y="6019800"/>
                <a:ext cx="4211987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2026" t="-146000" r="-173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52400" y="6019800"/>
                <a:ext cx="43283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EWARE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means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latin typeface="Cambria Math" charset="0"/>
                        </a:rPr>
                        <m:t>𝑃</m:t>
                      </m:r>
                      <m:r>
                        <a:rPr lang="en-US" sz="2000" i="1">
                          <a:latin typeface="Cambria Math" charset="0"/>
                        </a:rPr>
                        <m:t>=</m:t>
                      </m:r>
                      <m:r>
                        <a:rPr lang="en-US" sz="2000" i="1">
                          <a:latin typeface="Cambria Math" charset="0"/>
                        </a:rPr>
                        <m:t>𝑅</m:t>
                      </m:r>
                      <m:r>
                        <a:rPr lang="en-US" sz="20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019800"/>
                <a:ext cx="4328364" cy="307777"/>
              </a:xfrm>
              <a:prstGeom prst="rect">
                <a:avLst/>
              </a:prstGeom>
              <a:blipFill rotWithShape="0">
                <a:blip r:embed="rId18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814459" y="6397823"/>
                <a:ext cx="36625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R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edeemable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means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i="1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</m:t>
                      </m:r>
                      <m:r>
                        <a:rPr lang="en-US" sz="20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459" y="6397823"/>
                <a:ext cx="3662541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1165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8443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8787744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8787744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5475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0887282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0887282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81200" y="5157216"/>
                <a:ext cx="2901885" cy="3472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4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+1200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0.025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157216"/>
                <a:ext cx="2901885" cy="347275"/>
              </a:xfrm>
              <a:prstGeom prst="rect">
                <a:avLst/>
              </a:prstGeom>
              <a:blipFill rotWithShape="0">
                <a:blip r:embed="rId5"/>
                <a:stretch>
                  <a:fillRect l="-420" r="-630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33973" y="5178623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973" y="5178623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4324" r="-2432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76800" y="5157216"/>
                <a:ext cx="1230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=1200.00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157216"/>
                <a:ext cx="1230209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485" r="-445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31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092519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092519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329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8875576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8875576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80126" y="5181600"/>
                <a:ext cx="206787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=0.025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∙1200=30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126" y="5181600"/>
                <a:ext cx="2067874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2065" r="-177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5344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0041572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0041572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80126" y="5181600"/>
                <a:ext cx="206787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=0.025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∙1200=30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126" y="5181600"/>
                <a:ext cx="2067874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2065" r="-177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3800" y="5181600"/>
                <a:ext cx="159133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=30−30=0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181600"/>
                <a:ext cx="1591333" cy="246221"/>
              </a:xfrm>
              <a:prstGeom prst="rect">
                <a:avLst/>
              </a:prstGeom>
              <a:blipFill rotWithShape="0">
                <a:blip r:embed="rId6"/>
                <a:stretch>
                  <a:fillRect l="-2682" r="-1916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757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7581207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7581207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355738" r="-1117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80126" y="5181600"/>
                <a:ext cx="206787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=0.025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∙1200=30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126" y="5181600"/>
                <a:ext cx="2067874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2065" r="-177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33800" y="5181600"/>
                <a:ext cx="159133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=30−30=0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181600"/>
                <a:ext cx="1591333" cy="246221"/>
              </a:xfrm>
              <a:prstGeom prst="rect">
                <a:avLst/>
              </a:prstGeom>
              <a:blipFill rotWithShape="0">
                <a:blip r:embed="rId6"/>
                <a:stretch>
                  <a:fillRect l="-2682" r="-1916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85783" y="5181600"/>
                <a:ext cx="206761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=1200−0=1200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5783" y="5181600"/>
                <a:ext cx="2067617" cy="246221"/>
              </a:xfrm>
              <a:prstGeom prst="rect">
                <a:avLst/>
              </a:prstGeom>
              <a:blipFill rotWithShape="0">
                <a:blip r:embed="rId7"/>
                <a:stretch>
                  <a:fillRect l="-1765" r="-1471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9427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9223543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9223543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355738" r="-1117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455738" r="-1117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3849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0595617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0595617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355738" r="-1117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455738" r="-1117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555738" r="-1117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811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7893395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7893395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355738" r="-1117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455738" r="-1117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555738" r="-1117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308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4-year 1000 face value bond, redeemable at 1200, with 3% annual coupons.  Determine the price of the bond to yield 2.5% annual effective.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41409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7893395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7893395"/>
                  </p:ext>
                </p:extLst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355738" r="-1117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455738" r="-1117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555738" r="-1117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600" y="5029200"/>
                <a:ext cx="16062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General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Remarks</m:t>
                      </m:r>
                      <m:r>
                        <a:rPr lang="en-US" sz="1600" b="0" i="0" smtClean="0">
                          <a:latin typeface="Cambria Math" charset="0"/>
                        </a:rPr>
                        <m:t>: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029200"/>
                <a:ext cx="1606209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2662" t="-142500" r="-1141" b="-17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66800" y="5316379"/>
                <a:ext cx="623645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charset="0"/>
                        </a:rPr>
                        <m:t>1.  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is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geometric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sequence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with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common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ratio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charset="0"/>
                        </a:rPr>
                        <m:t>=1+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𝑖</m:t>
                      </m:r>
                    </m:oMath>
                  </m:oMathPara>
                </a14:m>
                <a:endParaRPr lang="en-US" sz="1600" b="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316379"/>
                <a:ext cx="6236451" cy="246221"/>
              </a:xfrm>
              <a:prstGeom prst="rect">
                <a:avLst/>
              </a:prstGeom>
              <a:blipFill rotWithShape="0">
                <a:blip r:embed="rId6"/>
                <a:stretch>
                  <a:fillRect t="-139024" b="-17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143000" y="5576011"/>
                <a:ext cx="2554097" cy="5961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charset="0"/>
                        </a:rPr>
                        <m:t>. 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+</m:t>
                      </m:r>
                      <m:r>
                        <a:rPr lang="en-US" sz="1600" i="1">
                          <a:latin typeface="Cambria Math" charset="0"/>
                        </a:rPr>
                        <m:t>…</m:t>
                      </m:r>
                      <m:r>
                        <a:rPr lang="en-US" sz="1600" b="0" i="1" smtClean="0"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latin typeface="Cambria Math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b="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576011"/>
                <a:ext cx="2554097" cy="59618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70011" y="5697379"/>
                <a:ext cx="31879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mr-IN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  <m:r>
                            <a:rPr lang="en-US" sz="16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160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charset="0"/>
                            </a:rPr>
                            <m:t>(1+</m:t>
                          </m:r>
                          <m:r>
                            <a:rPr lang="en-US" sz="1600" i="1">
                              <a:latin typeface="Cambria Math" charset="0"/>
                            </a:rPr>
                            <m:t>𝑖</m:t>
                          </m:r>
                          <m:r>
                            <a:rPr lang="en-US" sz="1600" i="1">
                              <a:latin typeface="Cambria Math" charset="0"/>
                            </a:rPr>
                            <m:t>)+…+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charset="0"/>
                                </a:rPr>
                                <m:t>(1+</m:t>
                              </m:r>
                              <m:r>
                                <a:rPr lang="en-US" sz="1600" i="1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1600" i="1">
                                  <a:latin typeface="Cambria Math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1600" i="1">
                                  <a:latin typeface="Cambria Math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600" b="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011" y="5697379"/>
                <a:ext cx="3187989" cy="246221"/>
              </a:xfrm>
              <a:prstGeom prst="rect">
                <a:avLst/>
              </a:prstGeom>
              <a:blipFill rotWithShape="0">
                <a:blip r:embed="rId8"/>
                <a:stretch>
                  <a:fillRect l="-191" t="-142500" b="-1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858000" y="5675257"/>
                <a:ext cx="847733" cy="2683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i="1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1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1600" b="0" i="1" smtClean="0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1600" b="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675257"/>
                <a:ext cx="847733" cy="268343"/>
              </a:xfrm>
              <a:prstGeom prst="rect">
                <a:avLst/>
              </a:prstGeom>
              <a:blipFill rotWithShape="0">
                <a:blip r:embed="rId9"/>
                <a:stretch>
                  <a:fillRect l="-2158" r="-11511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696200" y="5675257"/>
                <a:ext cx="77155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r>
                        <a:rPr lang="en-US" sz="1600" i="1" smtClean="0">
                          <a:latin typeface="Cambria Math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sz="1600" b="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5675257"/>
                <a:ext cx="771558" cy="246221"/>
              </a:xfrm>
              <a:prstGeom prst="rect">
                <a:avLst/>
              </a:prstGeom>
              <a:blipFill rotWithShape="0">
                <a:blip r:embed="rId10"/>
                <a:stretch>
                  <a:fillRect l="-3175" r="-4762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43000" y="6116491"/>
                <a:ext cx="2716448" cy="28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charset="0"/>
                        </a:rPr>
                        <m:t>3</m:t>
                      </m:r>
                      <m:r>
                        <a:rPr lang="en-US" sz="1600" b="0" i="1" smtClean="0">
                          <a:latin typeface="Cambria Math" charset="0"/>
                        </a:rPr>
                        <m:t>.  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16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1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𝑚</m:t>
                              </m:r>
                              <m:r>
                                <a:rPr lang="en-US" sz="1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n-US" sz="16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𝑚</m:t>
                          </m:r>
                        </m:sub>
                      </m:sSub>
                      <m:r>
                        <a:rPr lang="en-US" sz="16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sz="1600" b="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116491"/>
                <a:ext cx="2716448" cy="284309"/>
              </a:xfrm>
              <a:prstGeom prst="rect">
                <a:avLst/>
              </a:prstGeom>
              <a:blipFill rotWithShape="0">
                <a:blip r:embed="rId11"/>
                <a:stretch>
                  <a:fillRect l="-1348" t="-117021" r="-225" b="-140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86200" y="6154579"/>
                <a:ext cx="309283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𝑘</m:t>
                          </m:r>
                          <m:r>
                            <a:rPr lang="en-US" sz="1600" b="0" i="1" smtClean="0">
                              <a:latin typeface="Cambria Math" charset="0"/>
                            </a:rPr>
                            <m:t>&lt;</m:t>
                          </m:r>
                          <m:r>
                            <a:rPr lang="en-US" sz="1600" b="0" i="1" smtClean="0">
                              <a:latin typeface="Cambria Math" charset="0"/>
                            </a:rPr>
                            <m:t>𝑚</m:t>
                          </m:r>
                        </m:e>
                      </m:d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one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step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TVM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calculation</m:t>
                      </m:r>
                    </m:oMath>
                  </m:oMathPara>
                </a14:m>
                <a:endParaRPr lang="en-US" sz="1600" b="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154579"/>
                <a:ext cx="3092834" cy="246221"/>
              </a:xfrm>
              <a:prstGeom prst="rect">
                <a:avLst/>
              </a:prstGeom>
              <a:blipFill rotWithShape="0">
                <a:blip r:embed="rId12"/>
                <a:stretch>
                  <a:fillRect t="-142500" b="-1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65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355738" r="-1117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455738" r="-1117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555738" r="-1117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9600" y="5029200"/>
                <a:ext cx="71568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Question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Determine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condition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required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order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for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to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par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029200"/>
                <a:ext cx="7156831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170" t="-142500" b="-17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1382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355738" r="-1117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455738" r="-1117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555738" r="-1117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600" y="5029200"/>
                <a:ext cx="71568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Question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Determine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condition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required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order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for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to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par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029200"/>
                <a:ext cx="7156831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170" t="-142500" b="-17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9600" y="5392579"/>
                <a:ext cx="43204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purchase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we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know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of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92579"/>
                <a:ext cx="4320477" cy="246221"/>
              </a:xfrm>
              <a:prstGeom prst="rect">
                <a:avLst/>
              </a:prstGeom>
              <a:blipFill rotWithShape="0">
                <a:blip r:embed="rId6"/>
                <a:stretch>
                  <a:fillRect t="-142500" r="-282" b="-1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4560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355738" r="-1117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455738" r="-1117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555738" r="-1117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600" y="5029200"/>
                <a:ext cx="71568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Question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Determine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condition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required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order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for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to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par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029200"/>
                <a:ext cx="7156831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170" t="-142500" b="-17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9600" y="5392579"/>
                <a:ext cx="43204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purchase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we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know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of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92579"/>
                <a:ext cx="4320477" cy="246221"/>
              </a:xfrm>
              <a:prstGeom prst="rect">
                <a:avLst/>
              </a:prstGeom>
              <a:blipFill rotWithShape="0">
                <a:blip r:embed="rId6"/>
                <a:stretch>
                  <a:fillRect t="-142500" r="-282" b="-1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" y="5715000"/>
                <a:ext cx="755014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We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need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earned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each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installment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to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equal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715000"/>
                <a:ext cx="7550144" cy="246221"/>
              </a:xfrm>
              <a:prstGeom prst="rect">
                <a:avLst/>
              </a:prstGeom>
              <a:blipFill rotWithShape="0">
                <a:blip r:embed="rId7"/>
                <a:stretch>
                  <a:fillRect t="-142500" r="-646" b="-1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055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355738" r="-1117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455738" r="-1117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555738" r="-1117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600" y="5029200"/>
                <a:ext cx="71568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Question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Determine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condition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required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order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for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to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par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029200"/>
                <a:ext cx="7156831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170" t="-142500" b="-17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9600" y="5392579"/>
                <a:ext cx="43204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purchase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we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know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of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92579"/>
                <a:ext cx="4320477" cy="246221"/>
              </a:xfrm>
              <a:prstGeom prst="rect">
                <a:avLst/>
              </a:prstGeom>
              <a:blipFill rotWithShape="0">
                <a:blip r:embed="rId6"/>
                <a:stretch>
                  <a:fillRect t="-142500" r="-282" b="-1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" y="5715000"/>
                <a:ext cx="755014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We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need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earned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each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installment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to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equal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715000"/>
                <a:ext cx="7550144" cy="246221"/>
              </a:xfrm>
              <a:prstGeom prst="rect">
                <a:avLst/>
              </a:prstGeom>
              <a:blipFill rotWithShape="0">
                <a:blip r:embed="rId7"/>
                <a:stretch>
                  <a:fillRect t="-142500" r="-646" b="-1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68374" y="6078379"/>
                <a:ext cx="22940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 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374" y="6078379"/>
                <a:ext cx="2294026" cy="246221"/>
              </a:xfrm>
              <a:prstGeom prst="rect">
                <a:avLst/>
              </a:prstGeom>
              <a:blipFill rotWithShape="0">
                <a:blip r:embed="rId8"/>
                <a:stretch>
                  <a:fillRect l="-266" t="-139024" r="-1862" b="-17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101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355738" r="-1117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455738" r="-1117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555738" r="-1117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600" y="5029200"/>
                <a:ext cx="71568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Question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Determine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condition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required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order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for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to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par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029200"/>
                <a:ext cx="7156831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170" t="-142500" b="-17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9600" y="5392579"/>
                <a:ext cx="43204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purchase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we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know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of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92579"/>
                <a:ext cx="4320477" cy="246221"/>
              </a:xfrm>
              <a:prstGeom prst="rect">
                <a:avLst/>
              </a:prstGeom>
              <a:blipFill rotWithShape="0">
                <a:blip r:embed="rId6"/>
                <a:stretch>
                  <a:fillRect t="-142500" r="-282" b="-1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" y="5715000"/>
                <a:ext cx="755014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We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need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earned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each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installment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to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equal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715000"/>
                <a:ext cx="7550144" cy="246221"/>
              </a:xfrm>
              <a:prstGeom prst="rect">
                <a:avLst/>
              </a:prstGeom>
              <a:blipFill rotWithShape="0">
                <a:blip r:embed="rId7"/>
                <a:stretch>
                  <a:fillRect t="-142500" r="-646" b="-1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68374" y="6078379"/>
                <a:ext cx="22940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 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374" y="6078379"/>
                <a:ext cx="2294026" cy="246221"/>
              </a:xfrm>
              <a:prstGeom prst="rect">
                <a:avLst/>
              </a:prstGeom>
              <a:blipFill rotWithShape="0">
                <a:blip r:embed="rId8"/>
                <a:stretch>
                  <a:fillRect l="-266" t="-139024" r="-1862" b="-17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02511" y="6078379"/>
                <a:ext cx="250517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𝑅</m:t>
                      </m:r>
                      <m: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if</m:t>
                      </m:r>
                      <m: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bought</m:t>
                      </m:r>
                      <m: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par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511" y="6078379"/>
                <a:ext cx="2505173" cy="246221"/>
              </a:xfrm>
              <a:prstGeom prst="rect">
                <a:avLst/>
              </a:prstGeom>
              <a:blipFill rotWithShape="0">
                <a:blip r:embed="rId9"/>
                <a:stretch>
                  <a:fillRect t="-139024" r="-2676" b="-17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417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355738" r="-1117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455738" r="-1117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555738" r="-1117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600" y="5029200"/>
                <a:ext cx="71568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Question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Determine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condition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required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order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for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to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par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029200"/>
                <a:ext cx="7156831" cy="246221"/>
              </a:xfrm>
              <a:prstGeom prst="rect">
                <a:avLst/>
              </a:prstGeom>
              <a:blipFill rotWithShape="0">
                <a:blip r:embed="rId6"/>
                <a:stretch>
                  <a:fillRect l="-170" t="-142500" b="-17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9600" y="5392579"/>
                <a:ext cx="43204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purchase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we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know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of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92579"/>
                <a:ext cx="4320477" cy="246221"/>
              </a:xfrm>
              <a:prstGeom prst="rect">
                <a:avLst/>
              </a:prstGeom>
              <a:blipFill rotWithShape="0">
                <a:blip r:embed="rId7"/>
                <a:stretch>
                  <a:fillRect t="-142500" r="-282" b="-1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" y="5715000"/>
                <a:ext cx="755014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We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need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earned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each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installment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to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equal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715000"/>
                <a:ext cx="7550144" cy="246221"/>
              </a:xfrm>
              <a:prstGeom prst="rect">
                <a:avLst/>
              </a:prstGeom>
              <a:blipFill rotWithShape="0">
                <a:blip r:embed="rId8"/>
                <a:stretch>
                  <a:fillRect t="-142500" r="-646" b="-1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68374" y="6078379"/>
                <a:ext cx="22107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 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𝑅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374" y="6078379"/>
                <a:ext cx="2210797" cy="246221"/>
              </a:xfrm>
              <a:prstGeom prst="rect">
                <a:avLst/>
              </a:prstGeom>
              <a:blipFill rotWithShape="0">
                <a:blip r:embed="rId9"/>
                <a:stretch>
                  <a:fillRect l="-276" t="-139024" r="-2762" b="-17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02511" y="6078379"/>
                <a:ext cx="250517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𝑅</m:t>
                      </m:r>
                      <m: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if</m:t>
                      </m:r>
                      <m: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bought</m:t>
                      </m:r>
                      <m: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par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511" y="6078379"/>
                <a:ext cx="2505173" cy="246221"/>
              </a:xfrm>
              <a:prstGeom prst="rect">
                <a:avLst/>
              </a:prstGeom>
              <a:blipFill rotWithShape="0">
                <a:blip r:embed="rId10"/>
                <a:stretch>
                  <a:fillRect t="-139024" r="-2676" b="-17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333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charset="0"/>
                        </a:rPr>
                        <m:t>𝐀𝐦𝐨𝐫𝐭𝐢𝐳𝐚𝐭𝐢𝐨𝐧</m:t>
                      </m:r>
                      <m:r>
                        <a:rPr lang="en-US" sz="4000" b="1" i="0" smtClean="0">
                          <a:latin typeface="Cambria Math" charset="0"/>
                        </a:rPr>
                        <m:t> </m:t>
                      </m:r>
                      <m:r>
                        <a:rPr lang="en-US" sz="4000" b="1" i="0" smtClean="0">
                          <a:latin typeface="Cambria Math" charset="0"/>
                        </a:rPr>
                        <m:t>𝐓𝐚𝐛𝐥𝐞</m:t>
                      </m:r>
                    </m:oMath>
                  </m:oMathPara>
                </a14:m>
                <a:endParaRPr lang="en-US" sz="4000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Payment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Interest</a:t>
                          </a:r>
                          <a:r>
                            <a:rPr lang="en-US" baseline="0" dirty="0"/>
                            <a:t> Earned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Principal</a:t>
                          </a:r>
                          <a:r>
                            <a:rPr lang="en-US" baseline="0" dirty="0"/>
                            <a:t> Adjustment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Book</a:t>
                          </a:r>
                          <a:r>
                            <a:rPr lang="en-US" baseline="0" dirty="0"/>
                            <a:t> Value</a:t>
                          </a:r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charset="0"/>
                                      </a:rPr>
                                      <m:t>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𝑃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𝑅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=1200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41659" y="2120421"/>
              <a:ext cx="7211741" cy="2768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218254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500" t="-3311" r="-4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100500" t="-3311" r="-3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00500" t="-3311" r="-294000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65929" t="-3311" r="-160177" b="-21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 rotWithShape="0">
                          <a:blip r:embed="rId4"/>
                          <a:stretch>
                            <a:fillRect l="-231006" t="-3311" r="-1117" b="-21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255738" r="-1117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355738" r="-1117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455738" r="-1117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555738" r="-1117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31006" t="-655738" r="-1117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44823"/>
                <a:ext cx="110600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972" r="-552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600" y="5029200"/>
                <a:ext cx="71568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Question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Determine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condition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required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order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for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to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par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029200"/>
                <a:ext cx="7156831" cy="246221"/>
              </a:xfrm>
              <a:prstGeom prst="rect">
                <a:avLst/>
              </a:prstGeom>
              <a:blipFill rotWithShape="0">
                <a:blip r:embed="rId6"/>
                <a:stretch>
                  <a:fillRect l="-170" t="-142500" b="-17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9600" y="5392579"/>
                <a:ext cx="43204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purchase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we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know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values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of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92579"/>
                <a:ext cx="4320477" cy="246221"/>
              </a:xfrm>
              <a:prstGeom prst="rect">
                <a:avLst/>
              </a:prstGeom>
              <a:blipFill rotWithShape="0">
                <a:blip r:embed="rId7"/>
                <a:stretch>
                  <a:fillRect t="-142500" r="-282" b="-1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" y="5715000"/>
                <a:ext cx="755014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We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need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interest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earned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each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installment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to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equal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715000"/>
                <a:ext cx="7550144" cy="246221"/>
              </a:xfrm>
              <a:prstGeom prst="rect">
                <a:avLst/>
              </a:prstGeom>
              <a:blipFill rotWithShape="0">
                <a:blip r:embed="rId8"/>
                <a:stretch>
                  <a:fillRect t="-142500" r="-646" b="-1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02511" y="6078379"/>
                <a:ext cx="250517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𝑅</m:t>
                      </m:r>
                      <m: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if</m:t>
                      </m:r>
                      <m: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bought</m:t>
                      </m:r>
                      <m: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par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511" y="6078379"/>
                <a:ext cx="2505173" cy="246221"/>
              </a:xfrm>
              <a:prstGeom prst="rect">
                <a:avLst/>
              </a:prstGeom>
              <a:blipFill rotWithShape="0">
                <a:blip r:embed="rId9"/>
                <a:stretch>
                  <a:fillRect t="-139024" r="-2676" b="-17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33955" y="6400800"/>
                <a:ext cx="536204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smtClean="0">
                          <a:latin typeface="Cambria Math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nswer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:</m:t>
                      </m:r>
                      <m:r>
                        <a:rPr lang="en-US" sz="1600" b="0" i="1" smtClean="0">
                          <a:latin typeface="Cambria Math" charset="0"/>
                        </a:rPr>
                        <m:t>  </m:t>
                      </m:r>
                      <m:r>
                        <a:rPr lang="en-US" sz="1600" i="1">
                          <a:latin typeface="Cambria Math" charset="0"/>
                        </a:rPr>
                        <m:t>𝐹</m:t>
                      </m:r>
                      <m:r>
                        <a:rPr lang="en-US" sz="16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16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1600" b="0" i="0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𝑅</m:t>
                      </m:r>
                      <m:r>
                        <a:rPr lang="en-US" sz="16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in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order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for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to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be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at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par</m:t>
                      </m:r>
                      <m:r>
                        <a:rPr lang="en-US" sz="16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955" y="6400800"/>
                <a:ext cx="5362045" cy="246221"/>
              </a:xfrm>
              <a:prstGeom prst="rect">
                <a:avLst/>
              </a:prstGeom>
              <a:blipFill rotWithShape="0">
                <a:blip r:embed="rId10"/>
                <a:stretch>
                  <a:fillRect l="-682" t="-142500" b="-17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668374" y="6078379"/>
                <a:ext cx="22107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charset="0"/>
                        </a:rPr>
                        <m:t>and</m:t>
                      </m:r>
                      <m:r>
                        <a:rPr lang="en-US" sz="1600" b="0" i="0" smtClean="0">
                          <a:latin typeface="Cambria Math" charset="0"/>
                        </a:rPr>
                        <m:t>  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charset="0"/>
                            </a:rPr>
                            <m:t>𝐼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16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𝑅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374" y="6078379"/>
                <a:ext cx="2210797" cy="246221"/>
              </a:xfrm>
              <a:prstGeom prst="rect">
                <a:avLst/>
              </a:prstGeom>
              <a:blipFill rotWithShape="0">
                <a:blip r:embed="rId11"/>
                <a:stretch>
                  <a:fillRect l="-276" t="-139024" r="-2762" b="-170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623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Another Bond Pricing Formula</a:t>
            </a:r>
          </a:p>
        </p:txBody>
      </p:sp>
    </p:spTree>
    <p:extLst>
      <p:ext uri="{BB962C8B-B14F-4D97-AF65-F5344CB8AC3E}">
        <p14:creationId xmlns:p14="http://schemas.microsoft.com/office/powerpoint/2010/main" val="294369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Another Bond Pricing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17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50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4-year 1000 face value bond, redeemable at 1200, with 3% annual coupons.  Determine the price of the bond to yield 2.5% annual effective.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129540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971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828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1828800" y="4267200"/>
            <a:ext cx="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24324" r="-2432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4114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6400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Example</a:t>
            </a:r>
          </a:p>
        </p:txBody>
      </p:sp>
      <p:cxnSp>
        <p:nvCxnSpPr>
          <p:cNvPr id="42" name="Straight Connector 41"/>
          <p:cNvCxnSpPr>
            <a:cxnSpLocks/>
          </p:cNvCxnSpPr>
          <p:nvPr/>
        </p:nvCxnSpPr>
        <p:spPr>
          <a:xfrm>
            <a:off x="5257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blipFill rotWithShape="0">
                <a:blip r:embed="rId12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588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0263" y="4267200"/>
                <a:ext cx="2198551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>
                          <a:latin typeface="Cambria Math" charset="0"/>
                        </a:rPr>
                        <m:t>𝐶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263" y="4267200"/>
                <a:ext cx="2198551" cy="335285"/>
              </a:xfrm>
              <a:prstGeom prst="rect">
                <a:avLst/>
              </a:prstGeom>
              <a:blipFill rotWithShape="0">
                <a:blip r:embed="rId11"/>
                <a:stretch>
                  <a:fillRect l="-2216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Another Bond Pricing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17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4482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0263" y="4267200"/>
                <a:ext cx="2319546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263" y="4267200"/>
                <a:ext cx="2319546" cy="335285"/>
              </a:xfrm>
              <a:prstGeom prst="rect">
                <a:avLst/>
              </a:prstGeom>
              <a:blipFill rotWithShape="0">
                <a:blip r:embed="rId11"/>
                <a:stretch>
                  <a:fillRect l="-1837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Another Bond Pricing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17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0779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0263" y="4267200"/>
                <a:ext cx="3274294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263" y="4267200"/>
                <a:ext cx="3274294" cy="335285"/>
              </a:xfrm>
              <a:prstGeom prst="rect">
                <a:avLst/>
              </a:prstGeom>
              <a:blipFill rotWithShape="0">
                <a:blip r:embed="rId11"/>
                <a:stretch>
                  <a:fillRect l="-1301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Another Bond Pricing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17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36057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0263" y="4267200"/>
                <a:ext cx="3271408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(1−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263" y="4267200"/>
                <a:ext cx="3271408" cy="335285"/>
              </a:xfrm>
              <a:prstGeom prst="rect">
                <a:avLst/>
              </a:prstGeom>
              <a:blipFill rotWithShape="0">
                <a:blip r:embed="rId11"/>
                <a:stretch>
                  <a:fillRect l="-1304" r="-2421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Another Bond Pricing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17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120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0263" y="4267200"/>
                <a:ext cx="3271408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(1−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263" y="4267200"/>
                <a:ext cx="3271408" cy="335285"/>
              </a:xfrm>
              <a:prstGeom prst="rect">
                <a:avLst/>
              </a:prstGeom>
              <a:blipFill rotWithShape="0">
                <a:blip r:embed="rId11"/>
                <a:stretch>
                  <a:fillRect l="-1304" r="-2421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Another Bond Pricing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17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981058" y="4150332"/>
                <a:ext cx="276742" cy="574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f>
                        <m:fPr>
                          <m:ctrlPr>
                            <a:rPr lang="mr-IN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058" y="4150332"/>
                <a:ext cx="276742" cy="57406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477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0263" y="4267200"/>
                <a:ext cx="2926827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𝑅𝑖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263" y="4267200"/>
                <a:ext cx="2926827" cy="335285"/>
              </a:xfrm>
              <a:prstGeom prst="rect">
                <a:avLst/>
              </a:prstGeom>
              <a:blipFill rotWithShape="0">
                <a:blip r:embed="rId11"/>
                <a:stretch>
                  <a:fillRect l="-1455" r="-4782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Another Bond Pricing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17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0994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0263" y="4267200"/>
                <a:ext cx="2926827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𝑅𝑖</m:t>
                      </m:r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263" y="4267200"/>
                <a:ext cx="2926827" cy="335285"/>
              </a:xfrm>
              <a:prstGeom prst="rect">
                <a:avLst/>
              </a:prstGeom>
              <a:blipFill rotWithShape="0">
                <a:blip r:embed="rId11"/>
                <a:stretch>
                  <a:fillRect l="-1455" r="-4782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Another Bond Pricing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17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3347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0263" y="4267200"/>
                <a:ext cx="2614627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263" y="4267200"/>
                <a:ext cx="2614627" cy="335285"/>
              </a:xfrm>
              <a:prstGeom prst="rect">
                <a:avLst/>
              </a:prstGeom>
              <a:blipFill rotWithShape="0">
                <a:blip r:embed="rId11"/>
                <a:stretch>
                  <a:fillRect l="-1632" r="-5594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Another Bond Pricing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17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3920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0263" y="4267200"/>
                <a:ext cx="2614627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263" y="4267200"/>
                <a:ext cx="2614627" cy="335285"/>
              </a:xfrm>
              <a:prstGeom prst="rect">
                <a:avLst/>
              </a:prstGeom>
              <a:blipFill rotWithShape="0">
                <a:blip r:embed="rId11"/>
                <a:stretch>
                  <a:fillRect l="-1632" r="-5594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Another Bond Pricing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17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57173" y="4724400"/>
                <a:ext cx="65258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ometimes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referred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US" sz="2000" b="0" i="1" smtClean="0">
                          <a:latin typeface="Cambria Math" charset="0"/>
                        </a:rPr>
                        <m:t>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Premium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Discount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Formula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173" y="4724400"/>
                <a:ext cx="6525825" cy="307777"/>
              </a:xfrm>
              <a:prstGeom prst="rect">
                <a:avLst/>
              </a:prstGeom>
              <a:blipFill rotWithShape="0">
                <a:blip r:embed="rId13"/>
                <a:stretch>
                  <a:fillRect t="-146000" r="-374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0823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0263" y="4267200"/>
                <a:ext cx="2614627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263" y="4267200"/>
                <a:ext cx="2614627" cy="335285"/>
              </a:xfrm>
              <a:prstGeom prst="rect">
                <a:avLst/>
              </a:prstGeom>
              <a:blipFill rotWithShape="0">
                <a:blip r:embed="rId11"/>
                <a:stretch>
                  <a:fillRect l="-1632" r="-5594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Another Bond Pricing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17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57173" y="4724400"/>
                <a:ext cx="65258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ometimes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referred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US" sz="2000" b="0" i="1" smtClean="0">
                          <a:latin typeface="Cambria Math" charset="0"/>
                        </a:rPr>
                        <m:t>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Premium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Discount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Formula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173" y="4724400"/>
                <a:ext cx="6525825" cy="307777"/>
              </a:xfrm>
              <a:prstGeom prst="rect">
                <a:avLst/>
              </a:prstGeom>
              <a:blipFill rotWithShape="0">
                <a:blip r:embed="rId13"/>
                <a:stretch>
                  <a:fillRect t="-146000" r="-374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76400" y="5151115"/>
                <a:ext cx="7157344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latin typeface="Cambria Math" charset="0"/>
                        </a:rPr>
                        <m:t>𝐹𝑟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&gt;</m:t>
                      </m:r>
                      <m:r>
                        <a:rPr lang="en-US" sz="2000" i="1">
                          <a:latin typeface="Cambria Math" charset="0"/>
                        </a:rPr>
                        <m:t>𝑅𝑖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US" sz="2000" b="0" i="1" smtClean="0">
                          <a:latin typeface="Cambria Math" charset="0"/>
                        </a:rPr>
                        <m:t>he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premium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latin typeface="Cambria Math" charset="0"/>
                        </a:rPr>
                        <m:t>(</m:t>
                      </m:r>
                      <m:r>
                        <a:rPr lang="en-US" sz="2000" i="1">
                          <a:latin typeface="Cambria Math" charset="0"/>
                        </a:rPr>
                        <m:t>𝐹𝑟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 i="1">
                          <a:latin typeface="Cambria Math" charset="0"/>
                        </a:rPr>
                        <m:t>𝑅𝑖</m:t>
                      </m:r>
                      <m:r>
                        <a:rPr lang="en-US" sz="2000" i="1">
                          <a:latin typeface="Cambria Math" charset="0"/>
                        </a:rPr>
                        <m:t>)∙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151115"/>
                <a:ext cx="7157344" cy="335285"/>
              </a:xfrm>
              <a:prstGeom prst="rect">
                <a:avLst/>
              </a:prstGeom>
              <a:blipFill rotWithShape="0">
                <a:blip r:embed="rId14"/>
                <a:stretch>
                  <a:fillRect l="-767" t="-130909" r="-2129" b="-15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281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4-year 1000 face value bond, redeemable at 1200, with 3% annual coupons.  Determine the price of the bond to yield 2.5% annual effective.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129540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971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828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1828800" y="4267200"/>
            <a:ext cx="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24324" r="-2432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4114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6400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Example</a:t>
            </a:r>
          </a:p>
        </p:txBody>
      </p:sp>
      <p:cxnSp>
        <p:nvCxnSpPr>
          <p:cNvPr id="42" name="Straight Connector 41"/>
          <p:cNvCxnSpPr>
            <a:cxnSpLocks/>
          </p:cNvCxnSpPr>
          <p:nvPr/>
        </p:nvCxnSpPr>
        <p:spPr>
          <a:xfrm>
            <a:off x="5257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blipFill rotWithShape="0">
                <a:blip r:embed="rId12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81200" y="4626864"/>
                <a:ext cx="2901885" cy="3472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4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+1200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0.025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626864"/>
                <a:ext cx="2901885" cy="347275"/>
              </a:xfrm>
              <a:prstGeom prst="rect">
                <a:avLst/>
              </a:prstGeom>
              <a:blipFill rotWithShape="0">
                <a:blip r:embed="rId13"/>
                <a:stretch>
                  <a:fillRect l="-420" r="-630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20467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0263" y="4267200"/>
                <a:ext cx="2614627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263" y="4267200"/>
                <a:ext cx="2614627" cy="335285"/>
              </a:xfrm>
              <a:prstGeom prst="rect">
                <a:avLst/>
              </a:prstGeom>
              <a:blipFill rotWithShape="0">
                <a:blip r:embed="rId11"/>
                <a:stretch>
                  <a:fillRect l="-1632" r="-5594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Another Bond Pricing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17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57173" y="4724400"/>
                <a:ext cx="65258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ometimes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referred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US" sz="2000" b="0" i="1" smtClean="0">
                          <a:latin typeface="Cambria Math" charset="0"/>
                        </a:rPr>
                        <m:t>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Premium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Discount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Formula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173" y="4724400"/>
                <a:ext cx="6525825" cy="307777"/>
              </a:xfrm>
              <a:prstGeom prst="rect">
                <a:avLst/>
              </a:prstGeom>
              <a:blipFill rotWithShape="0">
                <a:blip r:embed="rId13"/>
                <a:stretch>
                  <a:fillRect t="-146000" r="-374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76400" y="5151115"/>
                <a:ext cx="7157344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latin typeface="Cambria Math" charset="0"/>
                        </a:rPr>
                        <m:t>𝐹𝑟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&gt;</m:t>
                      </m:r>
                      <m:r>
                        <a:rPr lang="en-US" sz="2000" i="1">
                          <a:latin typeface="Cambria Math" charset="0"/>
                        </a:rPr>
                        <m:t>𝑅𝑖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US" sz="2000" b="0" i="1" smtClean="0">
                          <a:latin typeface="Cambria Math" charset="0"/>
                        </a:rPr>
                        <m:t>he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premium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latin typeface="Cambria Math" charset="0"/>
                        </a:rPr>
                        <m:t>(</m:t>
                      </m:r>
                      <m:r>
                        <a:rPr lang="en-US" sz="2000" i="1">
                          <a:latin typeface="Cambria Math" charset="0"/>
                        </a:rPr>
                        <m:t>𝐹𝑟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 i="1">
                          <a:latin typeface="Cambria Math" charset="0"/>
                        </a:rPr>
                        <m:t>𝑅𝑖</m:t>
                      </m:r>
                      <m:r>
                        <a:rPr lang="en-US" sz="2000" i="1">
                          <a:latin typeface="Cambria Math" charset="0"/>
                        </a:rPr>
                        <m:t>)∙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151115"/>
                <a:ext cx="7157344" cy="335285"/>
              </a:xfrm>
              <a:prstGeom prst="rect">
                <a:avLst/>
              </a:prstGeom>
              <a:blipFill rotWithShape="0">
                <a:blip r:embed="rId14"/>
                <a:stretch>
                  <a:fillRect l="-767" t="-130909" r="-2129" b="-15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673352" y="5532115"/>
                <a:ext cx="7309630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latin typeface="Cambria Math" charset="0"/>
                        </a:rPr>
                        <m:t>𝐹𝑟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&lt;</m:t>
                      </m:r>
                      <m:r>
                        <a:rPr lang="en-US" sz="2000" i="1">
                          <a:latin typeface="Cambria Math" charset="0"/>
                        </a:rPr>
                        <m:t>𝑅𝑖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US" sz="2000" b="0" i="1" smtClean="0">
                          <a:latin typeface="Cambria Math" charset="0"/>
                        </a:rPr>
                        <m:t>he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discount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|</m:t>
                      </m:r>
                      <m:r>
                        <a:rPr lang="en-US" sz="2000" i="1">
                          <a:latin typeface="Cambria Math" charset="0"/>
                        </a:rPr>
                        <m:t>(</m:t>
                      </m:r>
                      <m:r>
                        <a:rPr lang="en-US" sz="2000" i="1">
                          <a:latin typeface="Cambria Math" charset="0"/>
                        </a:rPr>
                        <m:t>𝐹𝑟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 i="1">
                          <a:latin typeface="Cambria Math" charset="0"/>
                        </a:rPr>
                        <m:t>𝑅𝑖</m:t>
                      </m:r>
                      <m:r>
                        <a:rPr lang="en-US" sz="2000" i="1">
                          <a:latin typeface="Cambria Math" charset="0"/>
                        </a:rPr>
                        <m:t>)|∙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352" y="5532115"/>
                <a:ext cx="7309630" cy="335285"/>
              </a:xfrm>
              <a:prstGeom prst="rect">
                <a:avLst/>
              </a:prstGeom>
              <a:blipFill rotWithShape="0">
                <a:blip r:embed="rId15"/>
                <a:stretch>
                  <a:fillRect l="-417" t="-126786" r="-1668" b="-15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06370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295400" y="29534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cxnSpLocks/>
          </p:cNvCxnSpPr>
          <p:nvPr/>
        </p:nvCxnSpPr>
        <p:spPr>
          <a:xfrm>
            <a:off x="2590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3352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86000"/>
                <a:ext cx="612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860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28800" y="28194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1828800" y="321564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57600"/>
                <a:ext cx="2226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7778" r="-25000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Price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043" y="3657600"/>
                <a:ext cx="882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3448" r="-620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752" y="2286000"/>
                <a:ext cx="612648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828800"/>
                <a:ext cx="612648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6705600" y="2864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0263" y="4267200"/>
                <a:ext cx="2614627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+(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263" y="4267200"/>
                <a:ext cx="2614627" cy="335285"/>
              </a:xfrm>
              <a:prstGeom prst="rect">
                <a:avLst/>
              </a:prstGeom>
              <a:blipFill rotWithShape="0">
                <a:blip r:embed="rId11"/>
                <a:stretch>
                  <a:fillRect l="-1632" r="-5594" b="-2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Another Bond Pricing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Coupon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𝐹𝑟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843" y="3657600"/>
                <a:ext cx="3116622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174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57173" y="4724400"/>
                <a:ext cx="65258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ometimes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referred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US" sz="2000" b="0" i="1" smtClean="0">
                          <a:latin typeface="Cambria Math" charset="0"/>
                        </a:rPr>
                        <m:t>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Premium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Discount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Formula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173" y="4724400"/>
                <a:ext cx="6525825" cy="307777"/>
              </a:xfrm>
              <a:prstGeom prst="rect">
                <a:avLst/>
              </a:prstGeom>
              <a:blipFill rotWithShape="0">
                <a:blip r:embed="rId13"/>
                <a:stretch>
                  <a:fillRect t="-146000" r="-374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76400" y="5151115"/>
                <a:ext cx="7157344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latin typeface="Cambria Math" charset="0"/>
                        </a:rPr>
                        <m:t>𝐹𝑟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&gt;</m:t>
                      </m:r>
                      <m:r>
                        <a:rPr lang="en-US" sz="2000" i="1">
                          <a:latin typeface="Cambria Math" charset="0"/>
                        </a:rPr>
                        <m:t>𝑅𝑖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US" sz="2000" b="0" i="1" smtClean="0">
                          <a:latin typeface="Cambria Math" charset="0"/>
                        </a:rPr>
                        <m:t>he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premium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latin typeface="Cambria Math" charset="0"/>
                        </a:rPr>
                        <m:t>(</m:t>
                      </m:r>
                      <m:r>
                        <a:rPr lang="en-US" sz="2000" i="1">
                          <a:latin typeface="Cambria Math" charset="0"/>
                        </a:rPr>
                        <m:t>𝐹𝑟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 i="1">
                          <a:latin typeface="Cambria Math" charset="0"/>
                        </a:rPr>
                        <m:t>𝑅𝑖</m:t>
                      </m:r>
                      <m:r>
                        <a:rPr lang="en-US" sz="2000" i="1">
                          <a:latin typeface="Cambria Math" charset="0"/>
                        </a:rPr>
                        <m:t>)∙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151115"/>
                <a:ext cx="7157344" cy="335285"/>
              </a:xfrm>
              <a:prstGeom prst="rect">
                <a:avLst/>
              </a:prstGeom>
              <a:blipFill rotWithShape="0">
                <a:blip r:embed="rId14"/>
                <a:stretch>
                  <a:fillRect l="-767" t="-130909" r="-2129" b="-15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673352" y="5532115"/>
                <a:ext cx="7309630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latin typeface="Cambria Math" charset="0"/>
                        </a:rPr>
                        <m:t>𝐹𝑟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&lt;</m:t>
                      </m:r>
                      <m:r>
                        <a:rPr lang="en-US" sz="2000" i="1">
                          <a:latin typeface="Cambria Math" charset="0"/>
                        </a:rPr>
                        <m:t>𝑅𝑖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US" sz="2000" b="0" i="1" smtClean="0">
                          <a:latin typeface="Cambria Math" charset="0"/>
                        </a:rPr>
                        <m:t>he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discount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|</m:t>
                      </m:r>
                      <m:r>
                        <a:rPr lang="en-US" sz="2000" i="1">
                          <a:latin typeface="Cambria Math" charset="0"/>
                        </a:rPr>
                        <m:t>(</m:t>
                      </m:r>
                      <m:r>
                        <a:rPr lang="en-US" sz="2000" i="1">
                          <a:latin typeface="Cambria Math" charset="0"/>
                        </a:rPr>
                        <m:t>𝐹𝑟</m:t>
                      </m:r>
                      <m:r>
                        <a:rPr lang="en-US" sz="2000" i="1">
                          <a:latin typeface="Cambria Math" charset="0"/>
                        </a:rPr>
                        <m:t>−</m:t>
                      </m:r>
                      <m:r>
                        <a:rPr lang="en-US" sz="2000" i="1">
                          <a:latin typeface="Cambria Math" charset="0"/>
                        </a:rPr>
                        <m:t>𝑅𝑖</m:t>
                      </m:r>
                      <m:r>
                        <a:rPr lang="en-US" sz="2000" i="1">
                          <a:latin typeface="Cambria Math" charset="0"/>
                        </a:rPr>
                        <m:t>)|∙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|</m:t>
                          </m:r>
                        </m:sub>
                      </m:sSub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352" y="5532115"/>
                <a:ext cx="7309630" cy="335285"/>
              </a:xfrm>
              <a:prstGeom prst="rect">
                <a:avLst/>
              </a:prstGeom>
              <a:blipFill rotWithShape="0">
                <a:blip r:embed="rId15"/>
                <a:stretch>
                  <a:fillRect l="-417" t="-126786" r="-1668" b="-15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673352" y="5913115"/>
                <a:ext cx="4489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latin typeface="Cambria Math" charset="0"/>
                        </a:rPr>
                        <m:t>𝐹𝑟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>
                          <a:latin typeface="Cambria Math" charset="0"/>
                        </a:rPr>
                        <m:t>𝑅𝑖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</m:t>
                      </m:r>
                      <m:r>
                        <m:rPr>
                          <m:sty m:val="p"/>
                        </m:rPr>
                        <a:rPr lang="en-US" sz="2000" b="0" i="1" smtClean="0">
                          <a:latin typeface="Cambria Math" charset="0"/>
                        </a:rPr>
                        <m:t>he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par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352" y="5913115"/>
                <a:ext cx="4489178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951" t="-146000" r="-951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146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4-year 1000 face value bond, redeemable at 1200, with 3% annual coupons.  Determine the price of the bond to yield 2.5% annual effective.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129540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971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828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1828800" y="4267200"/>
            <a:ext cx="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24324" r="-2432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4114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6400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Example</a:t>
            </a:r>
          </a:p>
        </p:txBody>
      </p:sp>
      <p:cxnSp>
        <p:nvCxnSpPr>
          <p:cNvPr id="42" name="Straight Connector 41"/>
          <p:cNvCxnSpPr>
            <a:cxnSpLocks/>
          </p:cNvCxnSpPr>
          <p:nvPr/>
        </p:nvCxnSpPr>
        <p:spPr>
          <a:xfrm>
            <a:off x="5257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blipFill rotWithShape="0">
                <a:blip r:embed="rId12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81200" y="4626864"/>
                <a:ext cx="2901885" cy="3472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4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+1200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0.025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626864"/>
                <a:ext cx="2901885" cy="347275"/>
              </a:xfrm>
              <a:prstGeom prst="rect">
                <a:avLst/>
              </a:prstGeom>
              <a:blipFill rotWithShape="0">
                <a:blip r:embed="rId13"/>
                <a:stretch>
                  <a:fillRect l="-420" r="-630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32258" y="4648200"/>
                <a:ext cx="1230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=1200.00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258" y="4648200"/>
                <a:ext cx="123020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485" r="-445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09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4-year 1000 face value bond, redeemable at 1200, with 3% annual coupons.  Determine the price of the bond to yield 2.5% annual effective.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129540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971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828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1828800" y="4267200"/>
            <a:ext cx="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24324" r="-2432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4114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6400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Example</a:t>
            </a:r>
          </a:p>
        </p:txBody>
      </p:sp>
      <p:cxnSp>
        <p:nvCxnSpPr>
          <p:cNvPr id="42" name="Straight Connector 41"/>
          <p:cNvCxnSpPr>
            <a:cxnSpLocks/>
          </p:cNvCxnSpPr>
          <p:nvPr/>
        </p:nvCxnSpPr>
        <p:spPr>
          <a:xfrm>
            <a:off x="5257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blipFill rotWithShape="0">
                <a:blip r:embed="rId12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81200" y="4626864"/>
                <a:ext cx="2901885" cy="3472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4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+1200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0.025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626864"/>
                <a:ext cx="2901885" cy="347275"/>
              </a:xfrm>
              <a:prstGeom prst="rect">
                <a:avLst/>
              </a:prstGeom>
              <a:blipFill rotWithShape="0">
                <a:blip r:embed="rId13"/>
                <a:stretch>
                  <a:fillRect l="-420" r="-630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32258" y="4648200"/>
                <a:ext cx="1230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=1200.00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258" y="4648200"/>
                <a:ext cx="123020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485" r="-445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676400" y="5178623"/>
                <a:ext cx="14734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Note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178623"/>
                <a:ext cx="1473416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3306" t="-146000" r="-289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010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4-year 1000 face value bond, redeemable at 1200, with 3% annual coupons.  Determine the price of the bond to yield 2.5% annual effective.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129540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971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828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1828800" y="4267200"/>
            <a:ext cx="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24324" r="-2432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4114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6400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Example</a:t>
            </a:r>
          </a:p>
        </p:txBody>
      </p:sp>
      <p:cxnSp>
        <p:nvCxnSpPr>
          <p:cNvPr id="42" name="Straight Connector 41"/>
          <p:cNvCxnSpPr>
            <a:cxnSpLocks/>
          </p:cNvCxnSpPr>
          <p:nvPr/>
        </p:nvCxnSpPr>
        <p:spPr>
          <a:xfrm>
            <a:off x="5257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blipFill rotWithShape="0">
                <a:blip r:embed="rId12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81200" y="4626864"/>
                <a:ext cx="2901885" cy="3472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4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+1200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0.025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626864"/>
                <a:ext cx="2901885" cy="347275"/>
              </a:xfrm>
              <a:prstGeom prst="rect">
                <a:avLst/>
              </a:prstGeom>
              <a:blipFill rotWithShape="0">
                <a:blip r:embed="rId13"/>
                <a:stretch>
                  <a:fillRect l="-420" r="-630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32258" y="4648200"/>
                <a:ext cx="1230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=1200.00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258" y="4648200"/>
                <a:ext cx="123020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485" r="-445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676400" y="5178623"/>
                <a:ext cx="14734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Note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178623"/>
                <a:ext cx="1473416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3306" t="-146000" r="-289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676400" y="5638800"/>
                <a:ext cx="5738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When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“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𝑏𝑜𝑢𝑔h𝑡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𝑝𝑎𝑟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”.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638800"/>
                <a:ext cx="5738750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638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19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4-year 1000 face value bond, redeemable at 1200, with 3% annual coupons.  Determine the price of the bond to yield 2.5% annual effective.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129540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971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828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1828800" y="4267200"/>
            <a:ext cx="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24324" r="-2432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4114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6400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Example</a:t>
            </a:r>
          </a:p>
        </p:txBody>
      </p:sp>
      <p:cxnSp>
        <p:nvCxnSpPr>
          <p:cNvPr id="42" name="Straight Connector 41"/>
          <p:cNvCxnSpPr>
            <a:cxnSpLocks/>
          </p:cNvCxnSpPr>
          <p:nvPr/>
        </p:nvCxnSpPr>
        <p:spPr>
          <a:xfrm>
            <a:off x="5257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blipFill rotWithShape="0">
                <a:blip r:embed="rId12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81200" y="4626864"/>
                <a:ext cx="2901885" cy="3472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4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+1200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0.025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626864"/>
                <a:ext cx="2901885" cy="347275"/>
              </a:xfrm>
              <a:prstGeom prst="rect">
                <a:avLst/>
              </a:prstGeom>
              <a:blipFill rotWithShape="0">
                <a:blip r:embed="rId13"/>
                <a:stretch>
                  <a:fillRect l="-420" r="-630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32258" y="4648200"/>
                <a:ext cx="1230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=1200.00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258" y="4648200"/>
                <a:ext cx="123020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485" r="-445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676400" y="5178623"/>
                <a:ext cx="14734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Note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178623"/>
                <a:ext cx="1473416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3306" t="-146000" r="-289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676400" y="5638800"/>
                <a:ext cx="5738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When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“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𝑏𝑜𝑢𝑔h𝑡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𝑝𝑎𝑟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”.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638800"/>
                <a:ext cx="5738750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638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2400" y="6019800"/>
                <a:ext cx="43283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EWARE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means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latin typeface="Cambria Math" charset="0"/>
                        </a:rPr>
                        <m:t>𝑃</m:t>
                      </m:r>
                      <m:r>
                        <a:rPr lang="en-US" sz="2000" i="1">
                          <a:latin typeface="Cambria Math" charset="0"/>
                        </a:rPr>
                        <m:t>=</m:t>
                      </m:r>
                      <m:r>
                        <a:rPr lang="en-US" sz="2000" i="1">
                          <a:latin typeface="Cambria Math" charset="0"/>
                        </a:rPr>
                        <m:t>𝑅</m:t>
                      </m:r>
                      <m:r>
                        <a:rPr lang="en-US" sz="20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019800"/>
                <a:ext cx="4328364" cy="307777"/>
              </a:xfrm>
              <a:prstGeom prst="rect">
                <a:avLst/>
              </a:prstGeom>
              <a:blipFill rotWithShape="0">
                <a:blip r:embed="rId17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79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You buy a 4-year 1000 face value bond, redeemable at 1200, with 3% annual coupons.  Determine the price of the bond to yield 2.5% annual effective.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1295400" y="3962400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971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828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1828800" y="4267200"/>
            <a:ext cx="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973" y="4648200"/>
                <a:ext cx="222690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24324" r="-2432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200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2895600"/>
                <a:ext cx="68884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472" y="3352800"/>
                <a:ext cx="68884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952" y="3355848"/>
                <a:ext cx="68884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952" y="3355848"/>
                <a:ext cx="688848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4114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6400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936" y="4234934"/>
                <a:ext cx="120226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1579" r="-3157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936" y="4234934"/>
                <a:ext cx="120226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792" y="4233672"/>
                <a:ext cx="120225" cy="184666"/>
              </a:xfrm>
              <a:prstGeom prst="rect">
                <a:avLst/>
              </a:prstGeom>
              <a:blipFill rotWithShape="0">
                <a:blip r:embed="rId10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Example</a:t>
            </a:r>
          </a:p>
        </p:txBody>
      </p:sp>
      <p:cxnSp>
        <p:nvCxnSpPr>
          <p:cNvPr id="42" name="Straight Connector 41"/>
          <p:cNvCxnSpPr>
            <a:cxnSpLocks/>
          </p:cNvCxnSpPr>
          <p:nvPr/>
        </p:nvCxnSpPr>
        <p:spPr>
          <a:xfrm>
            <a:off x="5257800" y="38549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charset="0"/>
                        </a:rPr>
                        <m:t>3</m:t>
                      </m:r>
                      <m:r>
                        <a:rPr lang="en-US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952" y="3352800"/>
                <a:ext cx="688848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936" y="4233672"/>
                <a:ext cx="120225" cy="184666"/>
              </a:xfrm>
              <a:prstGeom prst="rect">
                <a:avLst/>
              </a:prstGeom>
              <a:blipFill rotWithShape="0">
                <a:blip r:embed="rId12"/>
                <a:stretch>
                  <a:fillRect l="-31579" r="-31579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81200" y="4626864"/>
                <a:ext cx="2901885" cy="3472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=30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4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|0.025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+1200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0.025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626864"/>
                <a:ext cx="2901885" cy="347275"/>
              </a:xfrm>
              <a:prstGeom prst="rect">
                <a:avLst/>
              </a:prstGeom>
              <a:blipFill rotWithShape="0">
                <a:blip r:embed="rId13"/>
                <a:stretch>
                  <a:fillRect l="-420" r="-630" b="-24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32258" y="4648200"/>
                <a:ext cx="12302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=1200.00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258" y="4648200"/>
                <a:ext cx="123020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485" r="-4455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676400" y="5178623"/>
                <a:ext cx="14734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Note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 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178623"/>
                <a:ext cx="1473416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3306" t="-146000" r="-289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676400" y="5638800"/>
                <a:ext cx="5738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When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said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to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“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𝑏𝑜𝑢𝑔h𝑡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𝑎𝑡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𝑝𝑎𝑟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”.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638800"/>
                <a:ext cx="5738750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638"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398613" y="6019800"/>
                <a:ext cx="42119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charset="0"/>
                        </a:rPr>
                        <m:t> 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Confusing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does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NOT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mean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</m:t>
                      </m:r>
                      <m:r>
                        <a:rPr lang="en-US" sz="2000" b="0" i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613" y="6019800"/>
                <a:ext cx="4211987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2026" t="-146000" r="-173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52400" y="6019800"/>
                <a:ext cx="43283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smtClean="0">
                          <a:latin typeface="Cambria Math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EWARE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Bought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means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i="1">
                          <a:latin typeface="Cambria Math" charset="0"/>
                        </a:rPr>
                        <m:t>𝑃</m:t>
                      </m:r>
                      <m:r>
                        <a:rPr lang="en-US" sz="2000" i="1">
                          <a:latin typeface="Cambria Math" charset="0"/>
                        </a:rPr>
                        <m:t>=</m:t>
                      </m:r>
                      <m:r>
                        <a:rPr lang="en-US" sz="2000" i="1">
                          <a:latin typeface="Cambria Math" charset="0"/>
                        </a:rPr>
                        <m:t>𝑅</m:t>
                      </m:r>
                      <m:r>
                        <a:rPr lang="en-US" sz="2000" b="0" i="0" smtClean="0">
                          <a:latin typeface="Cambria Math" charset="0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019800"/>
                <a:ext cx="4328364" cy="307777"/>
              </a:xfrm>
              <a:prstGeom prst="rect">
                <a:avLst/>
              </a:prstGeom>
              <a:blipFill rotWithShape="0">
                <a:blip r:embed="rId18"/>
                <a:stretch>
                  <a:fillRect t="-146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5402236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43366</TotalTime>
  <Words>2459</Words>
  <Application>Microsoft Macintosh PowerPoint</Application>
  <PresentationFormat>On-screen Show (4:3)</PresentationFormat>
  <Paragraphs>931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2091</cp:revision>
  <dcterms:created xsi:type="dcterms:W3CDTF">2018-09-11T09:20:33Z</dcterms:created>
  <dcterms:modified xsi:type="dcterms:W3CDTF">2020-03-11T17:57:27Z</dcterms:modified>
</cp:coreProperties>
</file>